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Merriweather" panose="00000500000000000000"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928E98-4945-4B55-B263-8ECB9C16F113}">
  <a:tblStyle styleId="{5A928E98-4945-4B55-B263-8ECB9C16F1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78" autoAdjust="0"/>
  </p:normalViewPr>
  <p:slideViewPr>
    <p:cSldViewPr snapToGrid="0">
      <p:cViewPr varScale="1">
        <p:scale>
          <a:sx n="103" d="100"/>
          <a:sy n="103" d="100"/>
        </p:scale>
        <p:origin x="87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datacamp.com/community/tutorials/market-basket-analysis-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users.cs.umn.edu/~kumar001/dmbook/ch6.pdf"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stats.stackexchange.com/questions/229523/association-rules-support-confidence-and-lift"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 target we can find relation.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397abc091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397abc091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97abc091_0_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f397abc091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397abc091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f397abc091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397abc091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397abc091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f397abc091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f397abc091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397abc091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397abc091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f397abc091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f397abc09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397abc091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f397abc091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f397abc091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f397abc091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397abc091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397abc091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397abc091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397abc091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397abc091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397abc091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f397abc091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f397abc091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f397abc091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f397abc091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397abc091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f397abc091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397abc091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397abc091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Breadth first versus depth first.  FPGrowth helps with reducing the passes on the dataset.</a:t>
            </a:r>
            <a:endParaRPr dirty="0"/>
          </a:p>
          <a:p>
            <a:pPr marL="0" lvl="0" indent="0" algn="l" rtl="0">
              <a:spcBef>
                <a:spcPts val="0"/>
              </a:spcBef>
              <a:spcAft>
                <a:spcPts val="0"/>
              </a:spcAft>
              <a:buNone/>
            </a:pPr>
            <a:r>
              <a:rPr lang="en" dirty="0"/>
              <a:t>https://analyticsindiamag.com/apriori-vs-fp-growth-in-market-basket-analysis-a-comparative-guide/#:~:text=Apriori%20uses%20candidate%20generation%20where,every%20item%20in%20the%20data.&amp;text=FP%2Dtree%20requires%20only%20one,so%20it%20consumes%20less%20time.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397abc091_0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f397abc091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397abc091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397abc09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A71930"/>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https://www.datacamp.com/community/tutorials/market-basket-analysis-r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397abc091_0_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397abc091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397abc091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f397abc091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397abc091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397abc091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397abc09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f397abc09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f397abc091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f397abc091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https://www-users.cs.umn.edu/~kumar001/dmbook/ch6.pdf</a:t>
            </a:r>
            <a:r>
              <a:rPr lang="en"/>
              <a:t> == search for lift</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https://stats.stackexchange.com/questions/229523/association-rules-support-confidence-and-lift</a:t>
            </a:r>
            <a:r>
              <a:rPr lang="en"/>
              <a:t> == plain english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397abc091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397abc091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Support - how often do all items exist from all transactions</a:t>
            </a:r>
            <a:endParaRPr dirty="0"/>
          </a:p>
          <a:p>
            <a:pPr marL="0" lvl="0" indent="0" algn="l" rtl="0">
              <a:spcBef>
                <a:spcPts val="0"/>
              </a:spcBef>
              <a:spcAft>
                <a:spcPts val="0"/>
              </a:spcAft>
              <a:buNone/>
            </a:pPr>
            <a:r>
              <a:rPr lang="en" dirty="0"/>
              <a:t>Confidence - for left hand side, how often does the right exist</a:t>
            </a:r>
            <a:endParaRPr dirty="0"/>
          </a:p>
          <a:p>
            <a:pPr marL="0" lvl="0" indent="0" algn="l" rtl="0">
              <a:spcBef>
                <a:spcPts val="0"/>
              </a:spcBef>
              <a:spcAft>
                <a:spcPts val="0"/>
              </a:spcAft>
              <a:buNone/>
            </a:pPr>
            <a:r>
              <a:rPr lang="en" dirty="0"/>
              <a:t>Lift Support of all items / product of support of each item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f397abc091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f397abc091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397abc091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397abc091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 how often do all items exist from all transactions</a:t>
            </a:r>
            <a:endParaRPr/>
          </a:p>
          <a:p>
            <a:pPr marL="0" lvl="0" indent="0" algn="l" rtl="0">
              <a:spcBef>
                <a:spcPts val="0"/>
              </a:spcBef>
              <a:spcAft>
                <a:spcPts val="0"/>
              </a:spcAft>
              <a:buNone/>
            </a:pPr>
            <a:r>
              <a:rPr lang="en"/>
              <a:t>Confidence - for left hand side, how often does the right exist</a:t>
            </a:r>
            <a:endParaRPr/>
          </a:p>
          <a:p>
            <a:pPr marL="0" lvl="0" indent="0" algn="l" rtl="0">
              <a:spcBef>
                <a:spcPts val="0"/>
              </a:spcBef>
              <a:spcAft>
                <a:spcPts val="0"/>
              </a:spcAft>
              <a:buNone/>
            </a:pPr>
            <a:r>
              <a:rPr lang="en"/>
              <a:t>Lift Support of all items / product of support of each item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397abc091_0_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397abc091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f397abc091_0_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f397abc091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397abc091_0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f397abc091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f397abc091_0_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f397abc091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397abc091_0_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f397abc091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f397abc091_0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f397abc091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f397abc091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f397abc091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397abc091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f397abc091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f397abc091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f397abc091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397abc091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f397abc091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f397abc091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f397abc091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397abc091_0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397abc09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397abc091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397abc09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8" name="Google Shape;48;p11"/>
          <p:cNvSpPr txBox="1">
            <a:spLocks noGrp="1"/>
          </p:cNvSpPr>
          <p:nvPr>
            <p:ph type="body" idx="2"/>
          </p:nvPr>
        </p:nvSpPr>
        <p:spPr>
          <a:xfrm>
            <a:off x="4770025" y="281625"/>
            <a:ext cx="4242000" cy="45300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50"/>
        <p:cNvGrpSpPr/>
        <p:nvPr/>
      </p:nvGrpSpPr>
      <p:grpSpPr>
        <a:xfrm>
          <a:off x="0" y="0"/>
          <a:ext cx="0" cy="0"/>
          <a:chOff x="0" y="0"/>
          <a:chExt cx="0" cy="0"/>
        </a:xfrm>
      </p:grpSpPr>
      <p:sp>
        <p:nvSpPr>
          <p:cNvPr id="51" name="Google Shape;51;p12"/>
          <p:cNvSpPr/>
          <p:nvPr/>
        </p:nvSpPr>
        <p:spPr>
          <a:xfrm>
            <a:off x="21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2"/>
          <p:cNvSpPr txBox="1">
            <a:spLocks noGrp="1"/>
          </p:cNvSpPr>
          <p:nvPr>
            <p:ph type="subTitle" idx="1"/>
          </p:nvPr>
        </p:nvSpPr>
        <p:spPr>
          <a:xfrm>
            <a:off x="4860025" y="2803100"/>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12"/>
          <p:cNvSpPr txBox="1">
            <a:spLocks noGrp="1"/>
          </p:cNvSpPr>
          <p:nvPr>
            <p:ph type="title"/>
          </p:nvPr>
        </p:nvSpPr>
        <p:spPr>
          <a:xfrm>
            <a:off x="4860025" y="127242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4" name="Google Shape;54;p12"/>
          <p:cNvSpPr txBox="1">
            <a:spLocks noGrp="1"/>
          </p:cNvSpPr>
          <p:nvPr>
            <p:ph type="body" idx="2"/>
          </p:nvPr>
        </p:nvSpPr>
        <p:spPr>
          <a:xfrm>
            <a:off x="227800" y="306750"/>
            <a:ext cx="4242000" cy="45300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5" name="Google Shape;55;p12"/>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 Title Top">
  <p:cSld name="SECTION_TITLE_AND_DESCRIPTION_1">
    <p:spTree>
      <p:nvGrpSpPr>
        <p:cNvPr id="1" name="Shape 56"/>
        <p:cNvGrpSpPr/>
        <p:nvPr/>
      </p:nvGrpSpPr>
      <p:grpSpPr>
        <a:xfrm>
          <a:off x="0" y="0"/>
          <a:ext cx="0" cy="0"/>
          <a:chOff x="0" y="0"/>
          <a:chExt cx="0" cy="0"/>
        </a:xfrm>
      </p:grpSpPr>
      <p:sp>
        <p:nvSpPr>
          <p:cNvPr id="57" name="Google Shape;57;p1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title"/>
          </p:nvPr>
        </p:nvSpPr>
        <p:spPr>
          <a:xfrm>
            <a:off x="167100" y="158950"/>
            <a:ext cx="42420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9" name="Google Shape;59;p13"/>
          <p:cNvSpPr txBox="1">
            <a:spLocks noGrp="1"/>
          </p:cNvSpPr>
          <p:nvPr>
            <p:ph type="body" idx="1"/>
          </p:nvPr>
        </p:nvSpPr>
        <p:spPr>
          <a:xfrm>
            <a:off x="4770025" y="281625"/>
            <a:ext cx="4242000" cy="45300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0" name="Google Shape;60;p13"/>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4"/>
          <p:cNvSpPr txBox="1">
            <a:spLocks noGrp="1"/>
          </p:cNvSpPr>
          <p:nvPr>
            <p:ph type="body" idx="1"/>
          </p:nvPr>
        </p:nvSpPr>
        <p:spPr>
          <a:xfrm>
            <a:off x="126875" y="3940150"/>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3" name="Google Shape;63;p14"/>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sp>
        <p:nvSpPr>
          <p:cNvPr id="65" name="Google Shape;65;p1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6" name="Google Shape;66;p15"/>
          <p:cNvSpPr txBox="1">
            <a:spLocks noGrp="1"/>
          </p:cNvSpPr>
          <p:nvPr>
            <p:ph type="body" idx="1"/>
          </p:nvPr>
        </p:nvSpPr>
        <p:spPr>
          <a:xfrm>
            <a:off x="179700" y="3161025"/>
            <a:ext cx="87180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7" name="Google Shape;67;p15"/>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16"/>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96800" y="718500"/>
            <a:ext cx="3999900" cy="380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718500"/>
            <a:ext cx="4188900" cy="380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158425" y="141975"/>
            <a:ext cx="28998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204325" y="982050"/>
            <a:ext cx="3852900" cy="3567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 Full Title">
  <p:cSld name="ONE_COLUMN_TEXT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158425" y="141975"/>
            <a:ext cx="88695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 name="Google Shape;35;p8"/>
          <p:cNvSpPr txBox="1">
            <a:spLocks noGrp="1"/>
          </p:cNvSpPr>
          <p:nvPr>
            <p:ph type="body" idx="1"/>
          </p:nvPr>
        </p:nvSpPr>
        <p:spPr>
          <a:xfrm>
            <a:off x="204325" y="982050"/>
            <a:ext cx="3852900" cy="3567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6" name="Google Shape;36;p8"/>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 Full Title - Right">
  <p:cSld name="ONE_COLUMN_TEXT_1_1">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58425" y="141975"/>
            <a:ext cx="88695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 name="Google Shape;39;p9"/>
          <p:cNvSpPr txBox="1">
            <a:spLocks noGrp="1"/>
          </p:cNvSpPr>
          <p:nvPr>
            <p:ph type="body" idx="1"/>
          </p:nvPr>
        </p:nvSpPr>
        <p:spPr>
          <a:xfrm>
            <a:off x="4802025" y="982050"/>
            <a:ext cx="4208100" cy="3567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0" name="Google Shape;40;p9"/>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3" name="Google Shape;43;p10"/>
          <p:cNvSpPr txBox="1">
            <a:spLocks noGrp="1"/>
          </p:cNvSpPr>
          <p:nvPr>
            <p:ph type="sldNum" idx="12"/>
          </p:nvPr>
        </p:nvSpPr>
        <p:spPr>
          <a:xfrm>
            <a:off x="8551733" y="481149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800" y="66600"/>
            <a:ext cx="8924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1pPr>
            <a:lvl2pPr lvl="1">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2pPr>
            <a:lvl3pPr lvl="2">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3pPr>
            <a:lvl4pPr lvl="3">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4pPr>
            <a:lvl5pPr lvl="4">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5pPr>
            <a:lvl6pPr lvl="5">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6pPr>
            <a:lvl7pPr lvl="6">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7pPr>
            <a:lvl8pPr lvl="7">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8pPr>
            <a:lvl9pPr lvl="8">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96800" y="718525"/>
            <a:ext cx="89244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erriweather"/>
              <a:buChar char="●"/>
              <a:defRPr sz="1800">
                <a:solidFill>
                  <a:schemeClr val="dk2"/>
                </a:solidFill>
                <a:latin typeface="Merriweather"/>
                <a:ea typeface="Merriweather"/>
                <a:cs typeface="Merriweather"/>
                <a:sym typeface="Merriweather"/>
              </a:defRPr>
            </a:lvl1pPr>
            <a:lvl2pPr marL="914400" lvl="1"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2pPr>
            <a:lvl3pPr marL="1371600" lvl="2"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3pPr>
            <a:lvl4pPr marL="1828800" lvl="3"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4pPr>
            <a:lvl5pPr marL="2286000" lvl="4"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5pPr>
            <a:lvl6pPr marL="2743200" lvl="5"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6pPr>
            <a:lvl7pPr marL="3200400" lvl="6"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7pPr>
            <a:lvl8pPr marL="3657600" lvl="7"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8pPr>
            <a:lvl9pPr marL="4114800" lvl="8" indent="-317500">
              <a:lnSpc>
                <a:spcPct val="115000"/>
              </a:lnSpc>
              <a:spcBef>
                <a:spcPts val="1600"/>
              </a:spcBef>
              <a:spcAft>
                <a:spcPts val="1600"/>
              </a:spcAft>
              <a:buClr>
                <a:schemeClr val="dk2"/>
              </a:buClr>
              <a:buSzPts val="1400"/>
              <a:buFont typeface="Merriweather"/>
              <a:buChar char="■"/>
              <a:defRPr>
                <a:solidFill>
                  <a:schemeClr val="dk2"/>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551733" y="4811492"/>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7">
            <a:alphaModFix/>
          </a:blip>
          <a:stretch>
            <a:fillRect/>
          </a:stretch>
        </p:blipFill>
        <p:spPr>
          <a:xfrm>
            <a:off x="96800" y="4690800"/>
            <a:ext cx="1806425" cy="452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Association Rule Mining</a:t>
            </a:r>
            <a:endParaRPr/>
          </a:p>
        </p:txBody>
      </p:sp>
      <p:sp>
        <p:nvSpPr>
          <p:cNvPr id="75" name="Google Shape;75;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Session 01</a:t>
            </a:r>
            <a:endParaRPr/>
          </a:p>
          <a:p>
            <a:pPr marL="0" lvl="0" indent="0" algn="ctr" rtl="0">
              <a:spcBef>
                <a:spcPts val="0"/>
              </a:spcBef>
              <a:spcAft>
                <a:spcPts val="0"/>
              </a:spcAft>
              <a:buNone/>
            </a:pPr>
            <a:r>
              <a:rPr lang="en"/>
              <a:t>Brock Tibert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body" idx="2"/>
          </p:nvPr>
        </p:nvSpPr>
        <p:spPr>
          <a:xfrm>
            <a:off x="227800" y="306750"/>
            <a:ext cx="4242000" cy="4530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Whatever environment works for you is 100% ok with me</a:t>
            </a:r>
            <a:endParaRPr sz="1700"/>
          </a:p>
          <a:p>
            <a:pPr marL="457200" lvl="0" indent="-336550" algn="l" rtl="0">
              <a:spcBef>
                <a:spcPts val="0"/>
              </a:spcBef>
              <a:spcAft>
                <a:spcPts val="0"/>
              </a:spcAft>
              <a:buSzPts val="1700"/>
              <a:buChar char="-"/>
            </a:pPr>
            <a:r>
              <a:rPr lang="en" sz="1700"/>
              <a:t>I will </a:t>
            </a:r>
            <a:r>
              <a:rPr lang="en" sz="1700" i="1"/>
              <a:t>mostly</a:t>
            </a:r>
            <a:r>
              <a:rPr lang="en" sz="1700"/>
              <a:t> write code in VS Code, but may hop into Colab for certain modules</a:t>
            </a:r>
            <a:endParaRPr sz="1700"/>
          </a:p>
          <a:p>
            <a:pPr marL="0" lvl="0" indent="0" algn="l" rtl="0">
              <a:spcBef>
                <a:spcPts val="1600"/>
              </a:spcBef>
              <a:spcAft>
                <a:spcPts val="0"/>
              </a:spcAft>
              <a:buNone/>
            </a:pPr>
            <a:r>
              <a:rPr lang="en" sz="1700"/>
              <a:t>Notebook environments are great for exploration, but the non-linear flow can be a source of bugs/error </a:t>
            </a:r>
            <a:endParaRPr sz="1700"/>
          </a:p>
          <a:p>
            <a:pPr marL="0" lvl="0" indent="0" algn="l" rtl="0">
              <a:spcBef>
                <a:spcPts val="1600"/>
              </a:spcBef>
              <a:spcAft>
                <a:spcPts val="1600"/>
              </a:spcAft>
              <a:buNone/>
            </a:pPr>
            <a:r>
              <a:rPr lang="en" sz="1700"/>
              <a:t>Deploying our work as data scientists (more often than not) requires that we have structure in our projects, which is why I encourage you to get comfortable outside of notebooks</a:t>
            </a:r>
            <a:r>
              <a:rPr lang="en" sz="1200"/>
              <a:t>*</a:t>
            </a:r>
            <a:endParaRPr sz="1200"/>
          </a:p>
        </p:txBody>
      </p:sp>
      <p:pic>
        <p:nvPicPr>
          <p:cNvPr id="131" name="Google Shape;131;p26"/>
          <p:cNvPicPr preferRelativeResize="0"/>
          <p:nvPr/>
        </p:nvPicPr>
        <p:blipFill>
          <a:blip r:embed="rId3">
            <a:alphaModFix/>
          </a:blip>
          <a:stretch>
            <a:fillRect/>
          </a:stretch>
        </p:blipFill>
        <p:spPr>
          <a:xfrm>
            <a:off x="4650275" y="124325"/>
            <a:ext cx="4369400" cy="1931899"/>
          </a:xfrm>
          <a:prstGeom prst="rect">
            <a:avLst/>
          </a:prstGeom>
          <a:noFill/>
          <a:ln>
            <a:noFill/>
          </a:ln>
        </p:spPr>
      </p:pic>
      <p:pic>
        <p:nvPicPr>
          <p:cNvPr id="132" name="Google Shape;132;p26"/>
          <p:cNvPicPr preferRelativeResize="0"/>
          <p:nvPr/>
        </p:nvPicPr>
        <p:blipFill>
          <a:blip r:embed="rId4">
            <a:alphaModFix/>
          </a:blip>
          <a:stretch>
            <a:fillRect/>
          </a:stretch>
        </p:blipFill>
        <p:spPr>
          <a:xfrm>
            <a:off x="6166324" y="2056226"/>
            <a:ext cx="1436400" cy="1665024"/>
          </a:xfrm>
          <a:prstGeom prst="rect">
            <a:avLst/>
          </a:prstGeom>
          <a:noFill/>
          <a:ln>
            <a:noFill/>
          </a:ln>
        </p:spPr>
      </p:pic>
      <p:pic>
        <p:nvPicPr>
          <p:cNvPr id="133" name="Google Shape;133;p26"/>
          <p:cNvPicPr preferRelativeResize="0"/>
          <p:nvPr/>
        </p:nvPicPr>
        <p:blipFill>
          <a:blip r:embed="rId5">
            <a:alphaModFix/>
          </a:blip>
          <a:stretch>
            <a:fillRect/>
          </a:stretch>
        </p:blipFill>
        <p:spPr>
          <a:xfrm>
            <a:off x="5252075" y="3971650"/>
            <a:ext cx="3686250" cy="984400"/>
          </a:xfrm>
          <a:prstGeom prst="rect">
            <a:avLst/>
          </a:prstGeom>
          <a:noFill/>
          <a:ln>
            <a:noFill/>
          </a:ln>
        </p:spPr>
      </p:pic>
      <p:sp>
        <p:nvSpPr>
          <p:cNvPr id="134" name="Google Shape;134;p26"/>
          <p:cNvSpPr txBox="1"/>
          <p:nvPr/>
        </p:nvSpPr>
        <p:spPr>
          <a:xfrm>
            <a:off x="35050" y="4885850"/>
            <a:ext cx="2792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erriweather"/>
                <a:ea typeface="Merriweather"/>
                <a:cs typeface="Merriweather"/>
                <a:sym typeface="Merriweather"/>
              </a:rPr>
              <a:t>* papermill is the exception</a:t>
            </a:r>
            <a:endParaRPr sz="800">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7"/>
          <p:cNvPicPr preferRelativeResize="0"/>
          <p:nvPr/>
        </p:nvPicPr>
        <p:blipFill>
          <a:blip r:embed="rId3">
            <a:alphaModFix/>
          </a:blip>
          <a:stretch>
            <a:fillRect/>
          </a:stretch>
        </p:blipFill>
        <p:spPr>
          <a:xfrm>
            <a:off x="119298" y="29225"/>
            <a:ext cx="3124627" cy="1759474"/>
          </a:xfrm>
          <a:prstGeom prst="rect">
            <a:avLst/>
          </a:prstGeom>
          <a:noFill/>
          <a:ln>
            <a:noFill/>
          </a:ln>
        </p:spPr>
      </p:pic>
      <p:pic>
        <p:nvPicPr>
          <p:cNvPr id="140" name="Google Shape;140;p27"/>
          <p:cNvPicPr preferRelativeResize="0"/>
          <p:nvPr/>
        </p:nvPicPr>
        <p:blipFill>
          <a:blip r:embed="rId4">
            <a:alphaModFix/>
          </a:blip>
          <a:stretch>
            <a:fillRect/>
          </a:stretch>
        </p:blipFill>
        <p:spPr>
          <a:xfrm>
            <a:off x="166828" y="3245065"/>
            <a:ext cx="4941599" cy="1372934"/>
          </a:xfrm>
          <a:prstGeom prst="rect">
            <a:avLst/>
          </a:prstGeom>
          <a:noFill/>
          <a:ln>
            <a:noFill/>
          </a:ln>
        </p:spPr>
      </p:pic>
      <p:pic>
        <p:nvPicPr>
          <p:cNvPr id="141" name="Google Shape;141;p27"/>
          <p:cNvPicPr preferRelativeResize="0"/>
          <p:nvPr/>
        </p:nvPicPr>
        <p:blipFill>
          <a:blip r:embed="rId5">
            <a:alphaModFix/>
          </a:blip>
          <a:stretch>
            <a:fillRect/>
          </a:stretch>
        </p:blipFill>
        <p:spPr>
          <a:xfrm>
            <a:off x="5024230" y="572671"/>
            <a:ext cx="2864748" cy="1503726"/>
          </a:xfrm>
          <a:prstGeom prst="rect">
            <a:avLst/>
          </a:prstGeom>
          <a:noFill/>
          <a:ln>
            <a:noFill/>
          </a:ln>
        </p:spPr>
      </p:pic>
      <p:pic>
        <p:nvPicPr>
          <p:cNvPr id="142" name="Google Shape;142;p27"/>
          <p:cNvPicPr preferRelativeResize="0"/>
          <p:nvPr/>
        </p:nvPicPr>
        <p:blipFill>
          <a:blip r:embed="rId6">
            <a:alphaModFix/>
          </a:blip>
          <a:stretch>
            <a:fillRect/>
          </a:stretch>
        </p:blipFill>
        <p:spPr>
          <a:xfrm>
            <a:off x="2208474" y="1818878"/>
            <a:ext cx="4092825" cy="1052150"/>
          </a:xfrm>
          <a:prstGeom prst="rect">
            <a:avLst/>
          </a:prstGeom>
          <a:noFill/>
          <a:ln>
            <a:noFill/>
          </a:ln>
        </p:spPr>
      </p:pic>
      <p:pic>
        <p:nvPicPr>
          <p:cNvPr id="143" name="Google Shape;143;p27"/>
          <p:cNvPicPr preferRelativeResize="0"/>
          <p:nvPr/>
        </p:nvPicPr>
        <p:blipFill>
          <a:blip r:embed="rId7">
            <a:alphaModFix/>
          </a:blip>
          <a:stretch>
            <a:fillRect/>
          </a:stretch>
        </p:blipFill>
        <p:spPr>
          <a:xfrm>
            <a:off x="5150526" y="3570018"/>
            <a:ext cx="3922425" cy="141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Composition of the Course</a:t>
            </a:r>
            <a:endParaRPr/>
          </a:p>
        </p:txBody>
      </p:sp>
      <p:pic>
        <p:nvPicPr>
          <p:cNvPr id="149" name="Google Shape;149;p28" title="Points scored"/>
          <p:cNvPicPr preferRelativeResize="0"/>
          <p:nvPr/>
        </p:nvPicPr>
        <p:blipFill>
          <a:blip r:embed="rId3">
            <a:alphaModFix/>
          </a:blip>
          <a:stretch>
            <a:fillRect/>
          </a:stretch>
        </p:blipFill>
        <p:spPr>
          <a:xfrm>
            <a:off x="1176263" y="715500"/>
            <a:ext cx="6791481" cy="4199399"/>
          </a:xfrm>
          <a:prstGeom prst="rect">
            <a:avLst/>
          </a:prstGeom>
          <a:noFill/>
          <a:ln>
            <a:noFill/>
          </a:ln>
        </p:spPr>
      </p:pic>
      <p:sp>
        <p:nvSpPr>
          <p:cNvPr id="150" name="Google Shape;150;p28"/>
          <p:cNvSpPr txBox="1"/>
          <p:nvPr/>
        </p:nvSpPr>
        <p:spPr>
          <a:xfrm>
            <a:off x="210525" y="3648825"/>
            <a:ext cx="2456100" cy="6156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erriweather"/>
                <a:ea typeface="Merriweather"/>
                <a:cs typeface="Merriweather"/>
                <a:sym typeface="Merriweather"/>
              </a:rPr>
              <a:t>Learning through coding up solutions!</a:t>
            </a:r>
            <a:endParaRPr>
              <a:solidFill>
                <a:schemeClr val="lt1"/>
              </a:solidFill>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Delivery</a:t>
            </a:r>
            <a:endParaRPr/>
          </a:p>
        </p:txBody>
      </p:sp>
      <p:sp>
        <p:nvSpPr>
          <p:cNvPr id="156" name="Google Shape;156;p29"/>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457200" lvl="0" indent="-342900" algn="l" rtl="0">
              <a:lnSpc>
                <a:spcPct val="140000"/>
              </a:lnSpc>
              <a:spcBef>
                <a:spcPts val="2700"/>
              </a:spcBef>
              <a:spcAft>
                <a:spcPts val="0"/>
              </a:spcAft>
              <a:buClr>
                <a:schemeClr val="dk1"/>
              </a:buClr>
              <a:buSzPts val="1800"/>
              <a:buFont typeface="Roboto"/>
              <a:buChar char="●"/>
            </a:pPr>
            <a:r>
              <a:rPr lang="en">
                <a:solidFill>
                  <a:schemeClr val="dk1"/>
                </a:solidFill>
                <a:highlight>
                  <a:srgbClr val="FFFFFF"/>
                </a:highlight>
                <a:latin typeface="Roboto"/>
                <a:ea typeface="Roboto"/>
                <a:cs typeface="Roboto"/>
                <a:sym typeface="Roboto"/>
              </a:rPr>
              <a:t>Discuss the method and the mechanics/understanding of how it works</a:t>
            </a:r>
            <a:endParaRPr>
              <a:solidFill>
                <a:schemeClr val="dk1"/>
              </a:solidFill>
              <a:highlight>
                <a:srgbClr val="FFFFFF"/>
              </a:highlight>
              <a:latin typeface="Roboto"/>
              <a:ea typeface="Roboto"/>
              <a:cs typeface="Roboto"/>
              <a:sym typeface="Roboto"/>
            </a:endParaRPr>
          </a:p>
          <a:p>
            <a:pPr marL="457200" lvl="0" indent="-342900" algn="l" rtl="0">
              <a:lnSpc>
                <a:spcPct val="140000"/>
              </a:lnSpc>
              <a:spcBef>
                <a:spcPts val="0"/>
              </a:spcBef>
              <a:spcAft>
                <a:spcPts val="0"/>
              </a:spcAft>
              <a:buClr>
                <a:schemeClr val="dk1"/>
              </a:buClr>
              <a:buSzPts val="1800"/>
              <a:buFont typeface="Roboto"/>
              <a:buChar char="●"/>
            </a:pPr>
            <a:r>
              <a:rPr lang="en">
                <a:solidFill>
                  <a:schemeClr val="dk1"/>
                </a:solidFill>
                <a:highlight>
                  <a:srgbClr val="FFFFFF"/>
                </a:highlight>
                <a:latin typeface="Roboto"/>
                <a:ea typeface="Roboto"/>
                <a:cs typeface="Roboto"/>
                <a:sym typeface="Roboto"/>
              </a:rPr>
              <a:t>Explore the tools available to us in the </a:t>
            </a:r>
            <a:r>
              <a:rPr lang="en" sz="1700">
                <a:solidFill>
                  <a:schemeClr val="dk1"/>
                </a:solidFill>
                <a:highlight>
                  <a:srgbClr val="FFFFFF"/>
                </a:highlight>
                <a:latin typeface="Courier New"/>
                <a:ea typeface="Courier New"/>
                <a:cs typeface="Courier New"/>
                <a:sym typeface="Courier New"/>
              </a:rPr>
              <a:t>python</a:t>
            </a:r>
            <a:r>
              <a:rPr lang="en">
                <a:solidFill>
                  <a:schemeClr val="dk1"/>
                </a:solidFill>
                <a:highlight>
                  <a:srgbClr val="FFFFFF"/>
                </a:highlight>
                <a:latin typeface="Roboto"/>
                <a:ea typeface="Roboto"/>
                <a:cs typeface="Roboto"/>
                <a:sym typeface="Roboto"/>
              </a:rPr>
              <a:t> ecosystem</a:t>
            </a:r>
            <a:endParaRPr>
              <a:solidFill>
                <a:schemeClr val="dk1"/>
              </a:solidFill>
              <a:highlight>
                <a:srgbClr val="FFFFFF"/>
              </a:highlight>
              <a:latin typeface="Roboto"/>
              <a:ea typeface="Roboto"/>
              <a:cs typeface="Roboto"/>
              <a:sym typeface="Roboto"/>
            </a:endParaRPr>
          </a:p>
          <a:p>
            <a:pPr marL="457200" lvl="0" indent="-342900" algn="l" rtl="0">
              <a:lnSpc>
                <a:spcPct val="140000"/>
              </a:lnSpc>
              <a:spcBef>
                <a:spcPts val="0"/>
              </a:spcBef>
              <a:spcAft>
                <a:spcPts val="0"/>
              </a:spcAft>
              <a:buClr>
                <a:schemeClr val="dk1"/>
              </a:buClr>
              <a:buSzPts val="1800"/>
              <a:buFont typeface="Roboto"/>
              <a:buChar char="●"/>
            </a:pPr>
            <a:r>
              <a:rPr lang="en">
                <a:solidFill>
                  <a:schemeClr val="dk1"/>
                </a:solidFill>
                <a:highlight>
                  <a:srgbClr val="FFFFFF"/>
                </a:highlight>
                <a:latin typeface="Roboto"/>
                <a:ea typeface="Roboto"/>
                <a:cs typeface="Roboto"/>
                <a:sym typeface="Roboto"/>
              </a:rPr>
              <a:t>Build mental models of how to include each technique into a larger analytics project, with a focus on reporting technical results to a nontechnical audience</a:t>
            </a:r>
            <a:endParaRPr>
              <a:solidFill>
                <a:schemeClr val="dk1"/>
              </a:solidFill>
              <a:highlight>
                <a:srgbClr val="FFFFFF"/>
              </a:highlight>
              <a:latin typeface="Roboto"/>
              <a:ea typeface="Roboto"/>
              <a:cs typeface="Roboto"/>
              <a:sym typeface="Roboto"/>
            </a:endParaRPr>
          </a:p>
          <a:p>
            <a:pPr marL="457200" lvl="0" indent="-342900" algn="l" rtl="0">
              <a:lnSpc>
                <a:spcPct val="140000"/>
              </a:lnSpc>
              <a:spcBef>
                <a:spcPts val="0"/>
              </a:spcBef>
              <a:spcAft>
                <a:spcPts val="0"/>
              </a:spcAft>
              <a:buClr>
                <a:schemeClr val="dk1"/>
              </a:buClr>
              <a:buSzPts val="1800"/>
              <a:buFont typeface="Roboto"/>
              <a:buChar char="●"/>
            </a:pPr>
            <a:r>
              <a:rPr lang="en">
                <a:solidFill>
                  <a:schemeClr val="dk1"/>
                </a:solidFill>
                <a:highlight>
                  <a:srgbClr val="FFFFFF"/>
                </a:highlight>
                <a:latin typeface="Roboto"/>
                <a:ea typeface="Roboto"/>
                <a:cs typeface="Roboto"/>
                <a:sym typeface="Roboto"/>
              </a:rPr>
              <a:t>In-class Exercises / Case Studies / Competitions to be completed as teams</a:t>
            </a:r>
            <a:endParaRPr>
              <a:solidFill>
                <a:schemeClr val="dk1"/>
              </a:solidFill>
              <a:highlight>
                <a:srgbClr val="FFFFFF"/>
              </a:highlight>
              <a:latin typeface="Roboto"/>
              <a:ea typeface="Roboto"/>
              <a:cs typeface="Roboto"/>
              <a:sym typeface="Roboto"/>
            </a:endParaRPr>
          </a:p>
          <a:p>
            <a:pPr marL="457200" lvl="0" indent="-342900" algn="l" rtl="0">
              <a:lnSpc>
                <a:spcPct val="140000"/>
              </a:lnSpc>
              <a:spcBef>
                <a:spcPts val="0"/>
              </a:spcBef>
              <a:spcAft>
                <a:spcPts val="0"/>
              </a:spcAft>
              <a:buClr>
                <a:schemeClr val="dk1"/>
              </a:buClr>
              <a:buSzPts val="1800"/>
              <a:buFont typeface="Roboto"/>
              <a:buChar char="●"/>
            </a:pPr>
            <a:r>
              <a:rPr lang="en">
                <a:solidFill>
                  <a:schemeClr val="dk1"/>
                </a:solidFill>
                <a:highlight>
                  <a:srgbClr val="FFFFFF"/>
                </a:highlight>
                <a:latin typeface="Roboto"/>
                <a:ea typeface="Roboto"/>
                <a:cs typeface="Roboto"/>
                <a:sym typeface="Roboto"/>
              </a:rPr>
              <a:t>Yes we will write code, but it's about coding up the model </a:t>
            </a:r>
            <a:r>
              <a:rPr lang="en" b="1">
                <a:solidFill>
                  <a:schemeClr val="dk1"/>
                </a:solidFill>
                <a:highlight>
                  <a:srgbClr val="FFFFFF"/>
                </a:highlight>
                <a:latin typeface="Roboto"/>
                <a:ea typeface="Roboto"/>
                <a:cs typeface="Roboto"/>
                <a:sym typeface="Roboto"/>
              </a:rPr>
              <a:t>AND</a:t>
            </a:r>
            <a:r>
              <a:rPr lang="en">
                <a:solidFill>
                  <a:schemeClr val="dk1"/>
                </a:solidFill>
                <a:highlight>
                  <a:srgbClr val="FFFFFF"/>
                </a:highlight>
                <a:latin typeface="Roboto"/>
                <a:ea typeface="Roboto"/>
                <a:cs typeface="Roboto"/>
                <a:sym typeface="Roboto"/>
              </a:rPr>
              <a:t> interpreting/presenting the findings</a:t>
            </a:r>
            <a:endParaRPr>
              <a:solidFill>
                <a:schemeClr val="dk1"/>
              </a:solidFill>
              <a:highlight>
                <a:srgbClr val="FFFFFF"/>
              </a:highlight>
              <a:latin typeface="Roboto"/>
              <a:ea typeface="Roboto"/>
              <a:cs typeface="Roboto"/>
              <a:sym typeface="Roboto"/>
            </a:endParaRPr>
          </a:p>
          <a:p>
            <a:pPr marL="0" lvl="0" indent="0" algn="l" rtl="0">
              <a:spcBef>
                <a:spcPts val="27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162" name="Google Shape;162;p30"/>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DataCamp review and practice</a:t>
            </a:r>
            <a:endParaRPr/>
          </a:p>
          <a:p>
            <a:pPr marL="457200" lvl="0" indent="-342900" algn="l" rtl="0">
              <a:spcBef>
                <a:spcPts val="0"/>
              </a:spcBef>
              <a:spcAft>
                <a:spcPts val="0"/>
              </a:spcAft>
              <a:buSzPts val="1800"/>
              <a:buChar char="-"/>
            </a:pPr>
            <a:r>
              <a:rPr lang="en"/>
              <a:t>I will record supplemental videos</a:t>
            </a:r>
            <a:endParaRPr/>
          </a:p>
          <a:p>
            <a:pPr marL="457200" lvl="0" indent="-342900" algn="l" rtl="0">
              <a:spcBef>
                <a:spcPts val="0"/>
              </a:spcBef>
              <a:spcAft>
                <a:spcPts val="0"/>
              </a:spcAft>
              <a:buSzPts val="1800"/>
              <a:buChar char="-"/>
            </a:pPr>
            <a:r>
              <a:rPr lang="en"/>
              <a:t>Github Repository</a:t>
            </a:r>
            <a:endParaRPr/>
          </a:p>
          <a:p>
            <a:pPr marL="914400" lvl="1" indent="-317500" algn="l" rtl="0">
              <a:spcBef>
                <a:spcPts val="0"/>
              </a:spcBef>
              <a:spcAft>
                <a:spcPts val="0"/>
              </a:spcAft>
              <a:buSzPts val="1400"/>
              <a:buChar char="-"/>
            </a:pPr>
            <a:r>
              <a:rPr lang="en"/>
              <a:t>Discussions (</a:t>
            </a:r>
            <a:r>
              <a:rPr lang="en">
                <a:solidFill>
                  <a:srgbClr val="FF0000"/>
                </a:solidFill>
              </a:rPr>
              <a:t>you get credit!</a:t>
            </a:r>
            <a:r>
              <a:rPr lang="en"/>
              <a:t>) and peer-to-peer support</a:t>
            </a:r>
            <a:endParaRPr/>
          </a:p>
          <a:p>
            <a:pPr marL="914400" lvl="1" indent="-317500" algn="l" rtl="0">
              <a:spcBef>
                <a:spcPts val="0"/>
              </a:spcBef>
              <a:spcAft>
                <a:spcPts val="0"/>
              </a:spcAft>
              <a:buSzPts val="1400"/>
              <a:buChar char="-"/>
            </a:pPr>
            <a:r>
              <a:rPr lang="en"/>
              <a:t>Cheat Sheets and resources to supplemental readings</a:t>
            </a:r>
            <a:endParaRPr/>
          </a:p>
          <a:p>
            <a:pPr marL="457200" lvl="0" indent="-342900" algn="l" rtl="0">
              <a:spcBef>
                <a:spcPts val="0"/>
              </a:spcBef>
              <a:spcAft>
                <a:spcPts val="0"/>
              </a:spcAft>
              <a:buSzPts val="1800"/>
              <a:buChar char="-"/>
            </a:pPr>
            <a:r>
              <a:rPr lang="en"/>
              <a:t>Supplemental books listed in the syllabus</a:t>
            </a:r>
            <a:endParaRPr/>
          </a:p>
          <a:p>
            <a:pPr marL="457200" lvl="0" indent="-342900" algn="l" rtl="0">
              <a:spcBef>
                <a:spcPts val="0"/>
              </a:spcBef>
              <a:spcAft>
                <a:spcPts val="0"/>
              </a:spcAft>
              <a:buSzPts val="1800"/>
              <a:buChar char="-"/>
            </a:pPr>
            <a:r>
              <a:rPr lang="en"/>
              <a:t>You will leave this class with the ability to build both write code to solve analytical challenges, and discuss your findings with a variety of audiences</a:t>
            </a:r>
            <a:endParaRPr/>
          </a:p>
          <a:p>
            <a:pPr marL="457200" lvl="0" indent="-342900" algn="l" rtl="0">
              <a:spcBef>
                <a:spcPts val="0"/>
              </a:spcBef>
              <a:spcAft>
                <a:spcPts val="0"/>
              </a:spcAft>
              <a:buSzPts val="1800"/>
              <a:buChar char="-"/>
            </a:pPr>
            <a:r>
              <a:rPr lang="en"/>
              <a:t>It's about understanding the methods, applying them, and telling a story of the results. Why does it matter? Are we introducing risk/uncertainty into the business?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63" name="Google Shape;163;p30"/>
          <p:cNvSpPr txBox="1"/>
          <p:nvPr/>
        </p:nvSpPr>
        <p:spPr>
          <a:xfrm>
            <a:off x="4911950" y="330275"/>
            <a:ext cx="4077000" cy="1262100"/>
          </a:xfrm>
          <a:prstGeom prst="rect">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erriweather"/>
                <a:ea typeface="Merriweather"/>
                <a:cs typeface="Merriweather"/>
                <a:sym typeface="Merriweather"/>
              </a:rPr>
              <a:t>Class preparation makes these advanced topics, especially when we are writing code, easier in the long run.  I do leave it to you, though, to determine what works best for your learning style</a:t>
            </a:r>
            <a:endParaRPr>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67"/>
        <p:cNvGrpSpPr/>
        <p:nvPr/>
      </p:nvGrpSpPr>
      <p:grpSpPr>
        <a:xfrm>
          <a:off x="0" y="0"/>
          <a:ext cx="0" cy="0"/>
          <a:chOff x="0" y="0"/>
          <a:chExt cx="0" cy="0"/>
        </a:xfrm>
      </p:grpSpPr>
      <p:sp>
        <p:nvSpPr>
          <p:cNvPr id="168" name="Google Shape;168;p31"/>
          <p:cNvSpPr txBox="1">
            <a:spLocks noGrp="1"/>
          </p:cNvSpPr>
          <p:nvPr>
            <p:ph type="body" idx="1"/>
          </p:nvPr>
        </p:nvSpPr>
        <p:spPr>
          <a:xfrm>
            <a:off x="126875" y="3940150"/>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Beyond base python</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457200" lvl="0" indent="-342900" algn="l" rtl="0">
              <a:lnSpc>
                <a:spcPct val="140000"/>
              </a:lnSpc>
              <a:spcBef>
                <a:spcPts val="2700"/>
              </a:spcBef>
              <a:spcAft>
                <a:spcPts val="0"/>
              </a:spcAft>
              <a:buClr>
                <a:schemeClr val="dk1"/>
              </a:buClr>
              <a:buSzPts val="1800"/>
              <a:buFont typeface="Roboto"/>
              <a:buChar char="●"/>
            </a:pPr>
            <a:r>
              <a:rPr lang="en">
                <a:solidFill>
                  <a:schemeClr val="dk1"/>
                </a:solidFill>
                <a:latin typeface="Roboto"/>
                <a:ea typeface="Roboto"/>
                <a:cs typeface="Roboto"/>
                <a:sym typeface="Roboto"/>
              </a:rPr>
              <a:t>I am certain by now you are increasingly comfortable with python and tools like </a:t>
            </a:r>
            <a:r>
              <a:rPr lang="en" sz="1700">
                <a:solidFill>
                  <a:schemeClr val="dk1"/>
                </a:solidFill>
                <a:latin typeface="Courier New"/>
                <a:ea typeface="Courier New"/>
                <a:cs typeface="Courier New"/>
                <a:sym typeface="Courier New"/>
              </a:rPr>
              <a:t>pandas</a:t>
            </a:r>
            <a:endParaRPr sz="1700">
              <a:solidFill>
                <a:schemeClr val="dk1"/>
              </a:solidFill>
              <a:latin typeface="Courier New"/>
              <a:ea typeface="Courier New"/>
              <a:cs typeface="Courier New"/>
              <a:sym typeface="Courier New"/>
            </a:endParaRPr>
          </a:p>
          <a:p>
            <a:pPr marL="457200" lvl="0" indent="-342900" algn="l" rtl="0">
              <a:lnSpc>
                <a:spcPct val="140000"/>
              </a:lnSpc>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We will be using a large number of external packages this course</a:t>
            </a:r>
            <a:endParaRPr>
              <a:solidFill>
                <a:schemeClr val="dk1"/>
              </a:solidFill>
              <a:latin typeface="Roboto"/>
              <a:ea typeface="Roboto"/>
              <a:cs typeface="Roboto"/>
              <a:sym typeface="Roboto"/>
            </a:endParaRPr>
          </a:p>
          <a:p>
            <a:pPr marL="457200" lvl="0" indent="-342900" algn="l" rtl="0">
              <a:lnSpc>
                <a:spcPct val="140000"/>
              </a:lnSpc>
              <a:spcBef>
                <a:spcPts val="0"/>
              </a:spcBef>
              <a:spcAft>
                <a:spcPts val="0"/>
              </a:spcAft>
              <a:buClr>
                <a:schemeClr val="dk1"/>
              </a:buClr>
              <a:buSzPts val="1800"/>
              <a:buFont typeface="Roboto"/>
              <a:buChar char="●"/>
            </a:pPr>
            <a:r>
              <a:rPr lang="en" b="1">
                <a:solidFill>
                  <a:schemeClr val="dk1"/>
                </a:solidFill>
                <a:latin typeface="Roboto"/>
                <a:ea typeface="Roboto"/>
                <a:cs typeface="Roboto"/>
                <a:sym typeface="Roboto"/>
              </a:rPr>
              <a:t>Please use the Discussion forums on Github for help with installation and setup of these packages, though a number do come pre-configured on Colab</a:t>
            </a:r>
            <a:endParaRPr b="1">
              <a:solidFill>
                <a:schemeClr val="dk1"/>
              </a:solidFill>
              <a:latin typeface="Roboto"/>
              <a:ea typeface="Roboto"/>
              <a:cs typeface="Roboto"/>
              <a:sym typeface="Roboto"/>
            </a:endParaRPr>
          </a:p>
          <a:p>
            <a:pPr marL="457200" lvl="0" indent="-342900" algn="l" rtl="0">
              <a:lnSpc>
                <a:spcPct val="140000"/>
              </a:lnSpc>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There are many, many ways to attack some of the problems that we are doing, and some may be handled differently in DataCamp. That's ok!</a:t>
            </a:r>
            <a:endParaRPr>
              <a:solidFill>
                <a:schemeClr val="dk1"/>
              </a:solidFill>
              <a:latin typeface="Roboto"/>
              <a:ea typeface="Roboto"/>
              <a:cs typeface="Roboto"/>
              <a:sym typeface="Roboto"/>
            </a:endParaRPr>
          </a:p>
          <a:p>
            <a:pPr marL="914400" lvl="1" indent="-342900" algn="l" rtl="0">
              <a:lnSpc>
                <a:spcPct val="140000"/>
              </a:lnSpc>
              <a:spcBef>
                <a:spcPts val="0"/>
              </a:spcBef>
              <a:spcAft>
                <a:spcPts val="0"/>
              </a:spcAft>
              <a:buClr>
                <a:schemeClr val="dk1"/>
              </a:buClr>
              <a:buSzPts val="1800"/>
              <a:buFont typeface="Roboto"/>
              <a:buChar char="○"/>
            </a:pPr>
            <a:r>
              <a:rPr lang="en" sz="1800" b="1">
                <a:solidFill>
                  <a:schemeClr val="dk1"/>
                </a:solidFill>
                <a:latin typeface="Roboto"/>
                <a:ea typeface="Roboto"/>
                <a:cs typeface="Roboto"/>
                <a:sym typeface="Roboto"/>
              </a:rPr>
              <a:t>Exposure to what is possible and a variety of ways to solve the problem is important!</a:t>
            </a:r>
            <a:endParaRPr sz="1800" b="1">
              <a:solidFill>
                <a:schemeClr val="dk1"/>
              </a:solidFill>
              <a:latin typeface="Roboto"/>
              <a:ea typeface="Roboto"/>
              <a:cs typeface="Roboto"/>
              <a:sym typeface="Roboto"/>
            </a:endParaRPr>
          </a:p>
          <a:p>
            <a:pPr marL="0" lvl="0" indent="0" algn="l" rtl="0">
              <a:spcBef>
                <a:spcPts val="3600"/>
              </a:spcBef>
              <a:spcAft>
                <a:spcPts val="1600"/>
              </a:spcAft>
              <a:buNone/>
            </a:pPr>
            <a:endParaRPr/>
          </a:p>
        </p:txBody>
      </p:sp>
      <p:sp>
        <p:nvSpPr>
          <p:cNvPr id="174" name="Google Shape;174;p32"/>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Forward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will be covering in BA820</a:t>
            </a:r>
            <a:endParaRPr/>
          </a:p>
        </p:txBody>
      </p:sp>
      <p:sp>
        <p:nvSpPr>
          <p:cNvPr id="180" name="Google Shape;180;p33"/>
          <p:cNvSpPr txBox="1">
            <a:spLocks noGrp="1"/>
          </p:cNvSpPr>
          <p:nvPr>
            <p:ph type="body" idx="1"/>
          </p:nvPr>
        </p:nvSpPr>
        <p:spPr>
          <a:xfrm>
            <a:off x="96800" y="718500"/>
            <a:ext cx="3999900" cy="38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Machine Learning</a:t>
            </a:r>
            <a:endParaRPr/>
          </a:p>
          <a:p>
            <a:pPr marL="457200" lvl="0" indent="-317500" algn="l" rtl="0">
              <a:spcBef>
                <a:spcPts val="1600"/>
              </a:spcBef>
              <a:spcAft>
                <a:spcPts val="0"/>
              </a:spcAft>
              <a:buSzPts val="1400"/>
              <a:buChar char="-"/>
            </a:pPr>
            <a:r>
              <a:rPr lang="en"/>
              <a:t>Association Rules (~ Reco Engines)</a:t>
            </a:r>
            <a:endParaRPr/>
          </a:p>
          <a:p>
            <a:pPr marL="457200" lvl="0" indent="-317500" algn="l" rtl="0">
              <a:spcBef>
                <a:spcPts val="0"/>
              </a:spcBef>
              <a:spcAft>
                <a:spcPts val="0"/>
              </a:spcAft>
              <a:buSzPts val="1400"/>
              <a:buChar char="-"/>
            </a:pPr>
            <a:r>
              <a:rPr lang="en"/>
              <a:t>Clustering Segmentation Methods</a:t>
            </a:r>
            <a:endParaRPr/>
          </a:p>
          <a:p>
            <a:pPr marL="457200" lvl="0" indent="-317500" algn="l" rtl="0">
              <a:spcBef>
                <a:spcPts val="0"/>
              </a:spcBef>
              <a:spcAft>
                <a:spcPts val="0"/>
              </a:spcAft>
              <a:buSzPts val="1400"/>
              <a:buChar char="-"/>
            </a:pPr>
            <a:r>
              <a:rPr lang="en"/>
              <a:t>Dimensionality Reduction/Embeddings</a:t>
            </a:r>
            <a:endParaRPr/>
          </a:p>
        </p:txBody>
      </p:sp>
      <p:sp>
        <p:nvSpPr>
          <p:cNvPr id="181" name="Google Shape;181;p33"/>
          <p:cNvSpPr txBox="1">
            <a:spLocks noGrp="1"/>
          </p:cNvSpPr>
          <p:nvPr>
            <p:ph type="body" idx="2"/>
          </p:nvPr>
        </p:nvSpPr>
        <p:spPr>
          <a:xfrm>
            <a:off x="4832400" y="718500"/>
            <a:ext cx="4188900" cy="38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 Analytics</a:t>
            </a:r>
            <a:endParaRPr/>
          </a:p>
          <a:p>
            <a:pPr marL="457200" lvl="0" indent="-317500" algn="l" rtl="0">
              <a:spcBef>
                <a:spcPts val="1600"/>
              </a:spcBef>
              <a:spcAft>
                <a:spcPts val="0"/>
              </a:spcAft>
              <a:buSzPts val="1400"/>
              <a:buChar char="-"/>
            </a:pPr>
            <a:r>
              <a:rPr lang="en"/>
              <a:t>Text Pre-processing</a:t>
            </a:r>
            <a:endParaRPr/>
          </a:p>
          <a:p>
            <a:pPr marL="457200" lvl="0" indent="-317500" algn="l" rtl="0">
              <a:spcBef>
                <a:spcPts val="0"/>
              </a:spcBef>
              <a:spcAft>
                <a:spcPts val="0"/>
              </a:spcAft>
              <a:buSzPts val="1400"/>
              <a:buChar char="-"/>
            </a:pPr>
            <a:r>
              <a:rPr lang="en"/>
              <a:t>Sentiment Analysis</a:t>
            </a:r>
            <a:endParaRPr/>
          </a:p>
          <a:p>
            <a:pPr marL="457200" lvl="0" indent="-317500" algn="l" rtl="0">
              <a:spcBef>
                <a:spcPts val="0"/>
              </a:spcBef>
              <a:spcAft>
                <a:spcPts val="0"/>
              </a:spcAft>
              <a:buSzPts val="1400"/>
              <a:buChar char="-"/>
            </a:pPr>
            <a:r>
              <a:rPr lang="en"/>
              <a:t>Text Classification and Clustering</a:t>
            </a:r>
            <a:endParaRPr/>
          </a:p>
          <a:p>
            <a:pPr marL="457200" lvl="0" indent="-317500" algn="l" rtl="0">
              <a:spcBef>
                <a:spcPts val="0"/>
              </a:spcBef>
              <a:spcAft>
                <a:spcPts val="0"/>
              </a:spcAft>
              <a:buSzPts val="1400"/>
              <a:buChar char="-"/>
            </a:pPr>
            <a:r>
              <a:rPr lang="en"/>
              <a:t>NLP</a:t>
            </a:r>
            <a:endParaRPr/>
          </a:p>
        </p:txBody>
      </p:sp>
      <p:sp>
        <p:nvSpPr>
          <p:cNvPr id="182" name="Google Shape;182;p33"/>
          <p:cNvSpPr txBox="1"/>
          <p:nvPr/>
        </p:nvSpPr>
        <p:spPr>
          <a:xfrm>
            <a:off x="147750" y="3108550"/>
            <a:ext cx="88485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Unsupervised Machine Learning helps identify structure and patterns in our datasets, which also can be used to generate features downstream supervised ML tasks.</a:t>
            </a:r>
            <a:endParaRPr>
              <a:latin typeface="Merriweather"/>
              <a:ea typeface="Merriweather"/>
              <a:cs typeface="Merriweather"/>
              <a:sym typeface="Merriweather"/>
            </a:endParaRPr>
          </a:p>
          <a:p>
            <a:pPr marL="457200" lvl="0" indent="0" algn="l" rtl="0">
              <a:spcBef>
                <a:spcPts val="0"/>
              </a:spcBef>
              <a:spcAft>
                <a:spcPts val="0"/>
              </a:spcAft>
              <a:buNone/>
            </a:pP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The majority of the data we generate on a daily basis is unstructured.  We will learn how the foundation of Natural Language Processing and Understanding (NLP/NLU) and see how both UML and SML techniques still apply to text!</a:t>
            </a:r>
            <a:endParaRPr>
              <a:latin typeface="Merriweather"/>
              <a:ea typeface="Merriweather"/>
              <a:cs typeface="Merriweather"/>
              <a:sym typeface="Merriweather"/>
            </a:endParaRPr>
          </a:p>
        </p:txBody>
      </p:sp>
      <p:cxnSp>
        <p:nvCxnSpPr>
          <p:cNvPr id="183" name="Google Shape;183;p33"/>
          <p:cNvCxnSpPr/>
          <p:nvPr/>
        </p:nvCxnSpPr>
        <p:spPr>
          <a:xfrm>
            <a:off x="287700" y="2666475"/>
            <a:ext cx="8546700" cy="14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Basket Analysis Overview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Baskets </a:t>
            </a:r>
            <a:endParaRPr/>
          </a:p>
        </p:txBody>
      </p:sp>
      <p:sp>
        <p:nvSpPr>
          <p:cNvPr id="194" name="Google Shape;194;p35"/>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classic application of market basket analysis addresses this question:</a:t>
            </a:r>
            <a:endParaRPr/>
          </a:p>
          <a:p>
            <a:pPr marL="0" lvl="0" indent="0" algn="l" rtl="0">
              <a:spcBef>
                <a:spcPts val="1600"/>
              </a:spcBef>
              <a:spcAft>
                <a:spcPts val="0"/>
              </a:spcAft>
              <a:buNone/>
            </a:pPr>
            <a:r>
              <a:rPr lang="en" b="1" i="1"/>
              <a:t>Which items are likely to be purchased together?</a:t>
            </a:r>
            <a:endParaRPr b="1" i="1"/>
          </a:p>
          <a:p>
            <a:pPr marL="457200" lvl="0" indent="-342900" algn="l" rtl="0">
              <a:spcBef>
                <a:spcPts val="1600"/>
              </a:spcBef>
              <a:spcAft>
                <a:spcPts val="0"/>
              </a:spcAft>
              <a:buSzPts val="1800"/>
              <a:buChar char="●"/>
            </a:pPr>
            <a:r>
              <a:rPr lang="en"/>
              <a:t>If product A and product B often go together, then placing a more </a:t>
            </a:r>
            <a:r>
              <a:rPr lang="en" b="1"/>
              <a:t>expensive alternative</a:t>
            </a:r>
            <a:r>
              <a:rPr lang="en"/>
              <a:t> to B near the display for A can create an </a:t>
            </a:r>
            <a:r>
              <a:rPr lang="en" b="1"/>
              <a:t>upsell opportunity.</a:t>
            </a:r>
            <a:endParaRPr b="1"/>
          </a:p>
          <a:p>
            <a:pPr marL="457200" lvl="0" indent="-342900" algn="l" rtl="0">
              <a:spcBef>
                <a:spcPts val="0"/>
              </a:spcBef>
              <a:spcAft>
                <a:spcPts val="0"/>
              </a:spcAft>
              <a:buSzPts val="1800"/>
              <a:buChar char="●"/>
            </a:pPr>
            <a:r>
              <a:rPr lang="en"/>
              <a:t>If product A and B are often purchased together, putting </a:t>
            </a:r>
            <a:r>
              <a:rPr lang="en" b="1"/>
              <a:t>one item on sale</a:t>
            </a:r>
            <a:r>
              <a:rPr lang="en"/>
              <a:t> at a time can drive purchases for both.</a:t>
            </a:r>
            <a:endParaRPr/>
          </a:p>
          <a:p>
            <a:pPr marL="457200" lvl="0" indent="0" algn="l" rtl="0">
              <a:spcBef>
                <a:spcPts val="1600"/>
              </a:spcBef>
              <a:spcAft>
                <a:spcPts val="1600"/>
              </a:spcAft>
              <a:buNone/>
            </a:pPr>
            <a:endParaRPr/>
          </a:p>
        </p:txBody>
      </p:sp>
      <p:pic>
        <p:nvPicPr>
          <p:cNvPr id="195" name="Google Shape;195;p35"/>
          <p:cNvPicPr preferRelativeResize="0"/>
          <p:nvPr/>
        </p:nvPicPr>
        <p:blipFill>
          <a:blip r:embed="rId3">
            <a:alphaModFix/>
          </a:blip>
          <a:stretch>
            <a:fillRect/>
          </a:stretch>
        </p:blipFill>
        <p:spPr>
          <a:xfrm>
            <a:off x="6331650" y="3147325"/>
            <a:ext cx="2227825" cy="1850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for Today</a:t>
            </a:r>
            <a:endParaRPr/>
          </a:p>
        </p:txBody>
      </p:sp>
      <p:sp>
        <p:nvSpPr>
          <p:cNvPr id="81" name="Google Shape;81;p18"/>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457200" lvl="0" indent="-342900" algn="l" rtl="0">
              <a:lnSpc>
                <a:spcPct val="140000"/>
              </a:lnSpc>
              <a:spcBef>
                <a:spcPts val="2700"/>
              </a:spcBef>
              <a:spcAft>
                <a:spcPts val="0"/>
              </a:spcAft>
              <a:buClr>
                <a:schemeClr val="dk1"/>
              </a:buClr>
              <a:buSzPts val="1800"/>
              <a:buFont typeface="Roboto"/>
              <a:buChar char="●"/>
            </a:pPr>
            <a:r>
              <a:rPr lang="en">
                <a:solidFill>
                  <a:schemeClr val="dk1"/>
                </a:solidFill>
                <a:highlight>
                  <a:srgbClr val="FFFFFF"/>
                </a:highlight>
                <a:latin typeface="Roboto"/>
                <a:ea typeface="Roboto"/>
                <a:cs typeface="Roboto"/>
                <a:sym typeface="Roboto"/>
              </a:rPr>
              <a:t>Discuss the mechanics and delivery of the course</a:t>
            </a:r>
            <a:endParaRPr>
              <a:solidFill>
                <a:schemeClr val="dk1"/>
              </a:solidFill>
              <a:highlight>
                <a:srgbClr val="FFFFFF"/>
              </a:highlight>
              <a:latin typeface="Roboto"/>
              <a:ea typeface="Roboto"/>
              <a:cs typeface="Roboto"/>
              <a:sym typeface="Roboto"/>
            </a:endParaRPr>
          </a:p>
          <a:p>
            <a:pPr marL="457200" lvl="0" indent="-342900" algn="l" rtl="0">
              <a:lnSpc>
                <a:spcPct val="140000"/>
              </a:lnSpc>
              <a:spcBef>
                <a:spcPts val="0"/>
              </a:spcBef>
              <a:spcAft>
                <a:spcPts val="0"/>
              </a:spcAft>
              <a:buClr>
                <a:schemeClr val="dk1"/>
              </a:buClr>
              <a:buSzPts val="1800"/>
              <a:buFont typeface="Roboto"/>
              <a:buChar char="●"/>
            </a:pPr>
            <a:r>
              <a:rPr lang="en">
                <a:solidFill>
                  <a:schemeClr val="dk1"/>
                </a:solidFill>
                <a:highlight>
                  <a:srgbClr val="FFFFFF"/>
                </a:highlight>
                <a:latin typeface="Roboto"/>
                <a:ea typeface="Roboto"/>
                <a:cs typeface="Roboto"/>
                <a:sym typeface="Roboto"/>
              </a:rPr>
              <a:t>Base </a:t>
            </a:r>
            <a:r>
              <a:rPr lang="en" sz="1700">
                <a:solidFill>
                  <a:schemeClr val="dk1"/>
                </a:solidFill>
                <a:highlight>
                  <a:srgbClr val="FFFFFF"/>
                </a:highlight>
                <a:latin typeface="Courier New"/>
                <a:ea typeface="Courier New"/>
                <a:cs typeface="Courier New"/>
                <a:sym typeface="Courier New"/>
              </a:rPr>
              <a:t>python</a:t>
            </a:r>
            <a:r>
              <a:rPr lang="en">
                <a:solidFill>
                  <a:schemeClr val="dk1"/>
                </a:solidFill>
                <a:highlight>
                  <a:srgbClr val="FFFFFF"/>
                </a:highlight>
                <a:latin typeface="Roboto"/>
                <a:ea typeface="Roboto"/>
                <a:cs typeface="Roboto"/>
                <a:sym typeface="Roboto"/>
              </a:rPr>
              <a:t> versus External Packages</a:t>
            </a:r>
            <a:endParaRPr>
              <a:solidFill>
                <a:schemeClr val="dk1"/>
              </a:solidFill>
              <a:highlight>
                <a:srgbClr val="FFFFFF"/>
              </a:highlight>
              <a:latin typeface="Roboto"/>
              <a:ea typeface="Roboto"/>
              <a:cs typeface="Roboto"/>
              <a:sym typeface="Roboto"/>
            </a:endParaRPr>
          </a:p>
          <a:p>
            <a:pPr marL="457200" lvl="0" indent="-342900" algn="l" rtl="0">
              <a:lnSpc>
                <a:spcPct val="140000"/>
              </a:lnSpc>
              <a:spcBef>
                <a:spcPts val="0"/>
              </a:spcBef>
              <a:spcAft>
                <a:spcPts val="0"/>
              </a:spcAft>
              <a:buClr>
                <a:schemeClr val="dk1"/>
              </a:buClr>
              <a:buSzPts val="1800"/>
              <a:buFont typeface="Roboto"/>
              <a:buChar char="●"/>
            </a:pPr>
            <a:r>
              <a:rPr lang="en">
                <a:solidFill>
                  <a:schemeClr val="dk1"/>
                </a:solidFill>
                <a:highlight>
                  <a:srgbClr val="FFFFFF"/>
                </a:highlight>
                <a:latin typeface="Roboto"/>
                <a:ea typeface="Roboto"/>
                <a:cs typeface="Roboto"/>
                <a:sym typeface="Roboto"/>
              </a:rPr>
              <a:t>What we will cover and learn this semester</a:t>
            </a:r>
            <a:endParaRPr>
              <a:solidFill>
                <a:schemeClr val="dk1"/>
              </a:solidFill>
              <a:highlight>
                <a:srgbClr val="FFFFFF"/>
              </a:highlight>
              <a:latin typeface="Roboto"/>
              <a:ea typeface="Roboto"/>
              <a:cs typeface="Roboto"/>
              <a:sym typeface="Roboto"/>
            </a:endParaRPr>
          </a:p>
          <a:p>
            <a:pPr marL="457200" lvl="0" indent="-342900" algn="l" rtl="0">
              <a:lnSpc>
                <a:spcPct val="140000"/>
              </a:lnSpc>
              <a:spcBef>
                <a:spcPts val="0"/>
              </a:spcBef>
              <a:spcAft>
                <a:spcPts val="0"/>
              </a:spcAft>
              <a:buClr>
                <a:schemeClr val="dk1"/>
              </a:buClr>
              <a:buSzPts val="1800"/>
              <a:buFont typeface="Roboto"/>
              <a:buChar char="●"/>
            </a:pPr>
            <a:r>
              <a:rPr lang="en">
                <a:solidFill>
                  <a:schemeClr val="dk1"/>
                </a:solidFill>
                <a:highlight>
                  <a:srgbClr val="FFFFFF"/>
                </a:highlight>
                <a:latin typeface="Roboto"/>
                <a:ea typeface="Roboto"/>
                <a:cs typeface="Roboto"/>
                <a:sym typeface="Roboto"/>
              </a:rPr>
              <a:t>Topic 1: Association Rules for Pattern Discovery</a:t>
            </a:r>
            <a:endParaRPr>
              <a:solidFill>
                <a:schemeClr val="dk1"/>
              </a:solidFill>
              <a:highlight>
                <a:srgbClr val="FFFFFF"/>
              </a:highlight>
              <a:latin typeface="Roboto"/>
              <a:ea typeface="Roboto"/>
              <a:cs typeface="Roboto"/>
              <a:sym typeface="Roboto"/>
            </a:endParaRPr>
          </a:p>
          <a:p>
            <a:pPr marL="914400" lvl="1" indent="-342900" algn="l" rtl="0">
              <a:lnSpc>
                <a:spcPct val="140000"/>
              </a:lnSpc>
              <a:spcBef>
                <a:spcPts val="0"/>
              </a:spcBef>
              <a:spcAft>
                <a:spcPts val="0"/>
              </a:spcAft>
              <a:buClr>
                <a:schemeClr val="dk1"/>
              </a:buClr>
              <a:buSzPts val="1800"/>
              <a:buFont typeface="Roboto"/>
              <a:buChar char="○"/>
            </a:pPr>
            <a:r>
              <a:rPr lang="en" sz="1800">
                <a:solidFill>
                  <a:schemeClr val="dk1"/>
                </a:solidFill>
                <a:highlight>
                  <a:srgbClr val="FFFFFF"/>
                </a:highlight>
                <a:latin typeface="Roboto"/>
                <a:ea typeface="Roboto"/>
                <a:cs typeface="Roboto"/>
                <a:sym typeface="Roboto"/>
              </a:rPr>
              <a:t>Method/Approach</a:t>
            </a:r>
            <a:endParaRPr sz="1800">
              <a:solidFill>
                <a:schemeClr val="dk1"/>
              </a:solidFill>
              <a:highlight>
                <a:srgbClr val="FFFFFF"/>
              </a:highlight>
              <a:latin typeface="Roboto"/>
              <a:ea typeface="Roboto"/>
              <a:cs typeface="Roboto"/>
              <a:sym typeface="Roboto"/>
            </a:endParaRPr>
          </a:p>
          <a:p>
            <a:pPr marL="914400" lvl="1" indent="-342900" algn="l" rtl="0">
              <a:lnSpc>
                <a:spcPct val="140000"/>
              </a:lnSpc>
              <a:spcBef>
                <a:spcPts val="0"/>
              </a:spcBef>
              <a:spcAft>
                <a:spcPts val="0"/>
              </a:spcAft>
              <a:buClr>
                <a:schemeClr val="dk1"/>
              </a:buClr>
              <a:buSzPts val="1800"/>
              <a:buFont typeface="Roboto"/>
              <a:buChar char="○"/>
            </a:pPr>
            <a:r>
              <a:rPr lang="en" sz="1800">
                <a:solidFill>
                  <a:schemeClr val="dk1"/>
                </a:solidFill>
                <a:highlight>
                  <a:srgbClr val="FFFFFF"/>
                </a:highlight>
                <a:latin typeface="Roboto"/>
                <a:ea typeface="Roboto"/>
                <a:cs typeface="Roboto"/>
                <a:sym typeface="Roboto"/>
              </a:rPr>
              <a:t>Evaluation</a:t>
            </a:r>
            <a:endParaRPr sz="1800">
              <a:solidFill>
                <a:schemeClr val="dk1"/>
              </a:solidFill>
              <a:highlight>
                <a:srgbClr val="FFFFFF"/>
              </a:highlight>
              <a:latin typeface="Roboto"/>
              <a:ea typeface="Roboto"/>
              <a:cs typeface="Roboto"/>
              <a:sym typeface="Roboto"/>
            </a:endParaRPr>
          </a:p>
          <a:p>
            <a:pPr marL="914400" lvl="1" indent="-342900" algn="l" rtl="0">
              <a:lnSpc>
                <a:spcPct val="140000"/>
              </a:lnSpc>
              <a:spcBef>
                <a:spcPts val="0"/>
              </a:spcBef>
              <a:spcAft>
                <a:spcPts val="0"/>
              </a:spcAft>
              <a:buClr>
                <a:schemeClr val="dk1"/>
              </a:buClr>
              <a:buSzPts val="1800"/>
              <a:buFont typeface="Roboto"/>
              <a:buChar char="○"/>
            </a:pPr>
            <a:r>
              <a:rPr lang="en" sz="1800">
                <a:solidFill>
                  <a:schemeClr val="dk1"/>
                </a:solidFill>
                <a:highlight>
                  <a:srgbClr val="FFFFFF"/>
                </a:highlight>
                <a:latin typeface="Roboto"/>
                <a:ea typeface="Roboto"/>
                <a:cs typeface="Roboto"/>
                <a:sym typeface="Roboto"/>
              </a:rPr>
              <a:t>Applications</a:t>
            </a:r>
            <a:endParaRPr sz="1800">
              <a:solidFill>
                <a:schemeClr val="dk1"/>
              </a:solidFill>
              <a:highlight>
                <a:srgbClr val="FFFFFF"/>
              </a:highlight>
              <a:latin typeface="Roboto"/>
              <a:ea typeface="Roboto"/>
              <a:cs typeface="Roboto"/>
              <a:sym typeface="Roboto"/>
            </a:endParaRPr>
          </a:p>
          <a:p>
            <a:pPr marL="914400" lvl="1" indent="-342900" algn="l" rtl="0">
              <a:lnSpc>
                <a:spcPct val="140000"/>
              </a:lnSpc>
              <a:spcBef>
                <a:spcPts val="0"/>
              </a:spcBef>
              <a:spcAft>
                <a:spcPts val="0"/>
              </a:spcAft>
              <a:buClr>
                <a:schemeClr val="dk1"/>
              </a:buClr>
              <a:buSzPts val="1800"/>
              <a:buFont typeface="Roboto"/>
              <a:buChar char="○"/>
            </a:pPr>
            <a:r>
              <a:rPr lang="en" sz="1800">
                <a:solidFill>
                  <a:schemeClr val="dk1"/>
                </a:solidFill>
                <a:highlight>
                  <a:srgbClr val="FFFFFF"/>
                </a:highlight>
                <a:latin typeface="Roboto"/>
                <a:ea typeface="Roboto"/>
                <a:cs typeface="Roboto"/>
                <a:sym typeface="Roboto"/>
              </a:rPr>
              <a:t>Hands on lab</a:t>
            </a:r>
            <a:endParaRPr sz="1800">
              <a:solidFill>
                <a:schemeClr val="dk1"/>
              </a:solidFill>
              <a:highlight>
                <a:srgbClr val="FFFFFF"/>
              </a:highlight>
              <a:latin typeface="Roboto"/>
              <a:ea typeface="Roboto"/>
              <a:cs typeface="Roboto"/>
              <a:sym typeface="Roboto"/>
            </a:endParaRPr>
          </a:p>
          <a:p>
            <a:pPr marL="0" lvl="0" indent="0" algn="l" rtl="0">
              <a:spcBef>
                <a:spcPts val="3600"/>
              </a:spcBef>
              <a:spcAft>
                <a:spcPts val="1600"/>
              </a:spcAft>
              <a:buNone/>
            </a:pPr>
            <a:endParaRPr/>
          </a:p>
        </p:txBody>
      </p:sp>
      <p:sp>
        <p:nvSpPr>
          <p:cNvPr id="82" name="Google Shape;82;p18"/>
          <p:cNvSpPr txBox="1"/>
          <p:nvPr/>
        </p:nvSpPr>
        <p:spPr>
          <a:xfrm>
            <a:off x="4048850" y="3557625"/>
            <a:ext cx="4603200" cy="6156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erriweather"/>
                <a:ea typeface="Merriweather"/>
                <a:cs typeface="Merriweather"/>
                <a:sym typeface="Merriweather"/>
              </a:rPr>
              <a:t>I will use the terms </a:t>
            </a:r>
            <a:r>
              <a:rPr lang="en">
                <a:solidFill>
                  <a:srgbClr val="0000FF"/>
                </a:solidFill>
                <a:latin typeface="Merriweather"/>
                <a:ea typeface="Merriweather"/>
                <a:cs typeface="Merriweather"/>
                <a:sym typeface="Merriweather"/>
              </a:rPr>
              <a:t>Association Rules</a:t>
            </a:r>
            <a:r>
              <a:rPr lang="en">
                <a:latin typeface="Merriweather"/>
                <a:ea typeface="Merriweather"/>
                <a:cs typeface="Merriweather"/>
                <a:sym typeface="Merriweather"/>
              </a:rPr>
              <a:t> and </a:t>
            </a:r>
            <a:r>
              <a:rPr lang="en">
                <a:solidFill>
                  <a:srgbClr val="0000FF"/>
                </a:solidFill>
                <a:latin typeface="Merriweather"/>
                <a:ea typeface="Merriweather"/>
                <a:cs typeface="Merriweather"/>
                <a:sym typeface="Merriweather"/>
              </a:rPr>
              <a:t>Market Basket Analysis</a:t>
            </a:r>
            <a:r>
              <a:rPr lang="en">
                <a:latin typeface="Merriweather"/>
                <a:ea typeface="Merriweather"/>
                <a:cs typeface="Merriweather"/>
                <a:sym typeface="Merriweather"/>
              </a:rPr>
              <a:t> interchangeably</a:t>
            </a:r>
            <a:endParaRPr>
              <a:latin typeface="Merriweather"/>
              <a:ea typeface="Merriweather"/>
              <a:cs typeface="Merriweather"/>
              <a:sym typeface="Merriweather"/>
            </a:endParaRPr>
          </a:p>
        </p:txBody>
      </p:sp>
      <p:pic>
        <p:nvPicPr>
          <p:cNvPr id="83" name="Google Shape;83;p18"/>
          <p:cNvPicPr preferRelativeResize="0"/>
          <p:nvPr/>
        </p:nvPicPr>
        <p:blipFill>
          <a:blip r:embed="rId3">
            <a:alphaModFix/>
          </a:blip>
          <a:stretch>
            <a:fillRect/>
          </a:stretch>
        </p:blipFill>
        <p:spPr>
          <a:xfrm>
            <a:off x="5825031" y="639300"/>
            <a:ext cx="2932719" cy="2518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6"/>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Hardware Store Example</a:t>
            </a:r>
            <a:endParaRPr/>
          </a:p>
        </p:txBody>
      </p:sp>
      <p:sp>
        <p:nvSpPr>
          <p:cNvPr id="201" name="Google Shape;201;p36"/>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hardware store has 25 shopping aisles.  </a:t>
            </a:r>
            <a:r>
              <a:rPr lang="en" i="1"/>
              <a:t>To help customers find product easily</a:t>
            </a:r>
            <a:r>
              <a:rPr lang="en"/>
              <a:t>, which products should be placed near one another?</a:t>
            </a:r>
            <a:endParaRPr/>
          </a:p>
          <a:p>
            <a:pPr marL="457200" lvl="0" indent="-342900" algn="l" rtl="0">
              <a:spcBef>
                <a:spcPts val="1600"/>
              </a:spcBef>
              <a:spcAft>
                <a:spcPts val="0"/>
              </a:spcAft>
              <a:buSzPts val="1800"/>
              <a:buChar char="●"/>
            </a:pPr>
            <a:r>
              <a:rPr lang="en"/>
              <a:t>Key-cutting near paint or near door hardware?</a:t>
            </a:r>
            <a:endParaRPr/>
          </a:p>
          <a:p>
            <a:pPr marL="457200" lvl="0" indent="-342900" algn="l" rtl="0">
              <a:spcBef>
                <a:spcPts val="0"/>
              </a:spcBef>
              <a:spcAft>
                <a:spcPts val="0"/>
              </a:spcAft>
              <a:buSzPts val="1800"/>
              <a:buChar char="●"/>
            </a:pPr>
            <a:r>
              <a:rPr lang="en"/>
              <a:t>Lawn ornaments near garden or near indoor decorative ornaments?</a:t>
            </a:r>
            <a:endParaRPr/>
          </a:p>
          <a:p>
            <a:pPr marL="914400" lvl="1" indent="-317500" algn="l" rtl="0">
              <a:spcBef>
                <a:spcPts val="0"/>
              </a:spcBef>
              <a:spcAft>
                <a:spcPts val="0"/>
              </a:spcAft>
              <a:buSzPts val="1400"/>
              <a:buChar char="○"/>
            </a:pPr>
            <a:r>
              <a:rPr lang="en"/>
              <a:t>Could be harder to rely on intuition to figure out</a:t>
            </a:r>
            <a:endParaRPr/>
          </a:p>
        </p:txBody>
      </p:sp>
      <p:pic>
        <p:nvPicPr>
          <p:cNvPr id="202" name="Google Shape;202;p36"/>
          <p:cNvPicPr preferRelativeResize="0"/>
          <p:nvPr/>
        </p:nvPicPr>
        <p:blipFill>
          <a:blip r:embed="rId3">
            <a:alphaModFix/>
          </a:blip>
          <a:stretch>
            <a:fillRect/>
          </a:stretch>
        </p:blipFill>
        <p:spPr>
          <a:xfrm>
            <a:off x="1709725" y="2649538"/>
            <a:ext cx="5724525" cy="2314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it is:</a:t>
            </a:r>
            <a:endParaRPr/>
          </a:p>
          <a:p>
            <a:pPr marL="457200" lvl="0" indent="-342900" algn="l" rtl="0">
              <a:spcBef>
                <a:spcPts val="1600"/>
              </a:spcBef>
              <a:spcAft>
                <a:spcPts val="0"/>
              </a:spcAft>
              <a:buSzPts val="1800"/>
              <a:buChar char="-"/>
            </a:pPr>
            <a:r>
              <a:rPr lang="en"/>
              <a:t>Find patterns in transactional data in order to determine the co-occurence, or association, between items.</a:t>
            </a:r>
            <a:endParaRPr/>
          </a:p>
          <a:p>
            <a:pPr marL="0" lvl="0" indent="0" algn="l" rtl="0">
              <a:spcBef>
                <a:spcPts val="1600"/>
              </a:spcBef>
              <a:spcAft>
                <a:spcPts val="0"/>
              </a:spcAft>
              <a:buNone/>
            </a:pPr>
            <a:r>
              <a:rPr lang="en"/>
              <a:t>What it does:</a:t>
            </a:r>
            <a:endParaRPr/>
          </a:p>
          <a:p>
            <a:pPr marL="457200" lvl="0" indent="-342900" algn="l" rtl="0">
              <a:spcBef>
                <a:spcPts val="1600"/>
              </a:spcBef>
              <a:spcAft>
                <a:spcPts val="0"/>
              </a:spcAft>
              <a:buSzPts val="1800"/>
              <a:buChar char="-"/>
            </a:pPr>
            <a:r>
              <a:rPr lang="en"/>
              <a:t>Given a known set of items (LHS), what other items (RHS) tend to co-occur with the LHS</a:t>
            </a:r>
            <a:endParaRPr/>
          </a:p>
          <a:p>
            <a:pPr marL="0" lvl="0" indent="0" algn="l" rtl="0">
              <a:spcBef>
                <a:spcPts val="1600"/>
              </a:spcBef>
              <a:spcAft>
                <a:spcPts val="0"/>
              </a:spcAft>
              <a:buNone/>
            </a:pPr>
            <a:r>
              <a:rPr lang="en"/>
              <a:t>What it means:</a:t>
            </a:r>
            <a:endParaRPr/>
          </a:p>
          <a:p>
            <a:pPr marL="457200" lvl="0" indent="-342900" algn="l" rtl="0">
              <a:spcBef>
                <a:spcPts val="1600"/>
              </a:spcBef>
              <a:spcAft>
                <a:spcPts val="0"/>
              </a:spcAft>
              <a:buSzPts val="1800"/>
              <a:buChar char="-"/>
            </a:pPr>
            <a:r>
              <a:rPr lang="en"/>
              <a:t>We can leverage the RHS items and treat these as recommendations given the LHS.</a:t>
            </a:r>
            <a:endParaRPr/>
          </a:p>
        </p:txBody>
      </p:sp>
      <p:sp>
        <p:nvSpPr>
          <p:cNvPr id="208" name="Google Shape;208;p37"/>
          <p:cNvSpPr txBox="1"/>
          <p:nvPr/>
        </p:nvSpPr>
        <p:spPr>
          <a:xfrm>
            <a:off x="2151325" y="277375"/>
            <a:ext cx="6715500" cy="8313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erriweather"/>
                <a:ea typeface="Merriweather"/>
                <a:cs typeface="Merriweather"/>
                <a:sym typeface="Merriweather"/>
              </a:rPr>
              <a:t>Association Rules can be used as simple recommendation engine but is more commonly thought as a pattern recognition technique to surface "if this, than that" type of rules.</a:t>
            </a:r>
            <a:endParaRPr>
              <a:latin typeface="Merriweather"/>
              <a:ea typeface="Merriweather"/>
              <a:cs typeface="Merriweather"/>
              <a:sym typeface="Merriweath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4" name="Google Shape;214;p38"/>
          <p:cNvPicPr preferRelativeResize="0"/>
          <p:nvPr/>
        </p:nvPicPr>
        <p:blipFill>
          <a:blip r:embed="rId3">
            <a:alphaModFix/>
          </a:blip>
          <a:stretch>
            <a:fillRect/>
          </a:stretch>
        </p:blipFill>
        <p:spPr>
          <a:xfrm>
            <a:off x="96800" y="281750"/>
            <a:ext cx="8208975" cy="1966550"/>
          </a:xfrm>
          <a:prstGeom prst="rect">
            <a:avLst/>
          </a:prstGeom>
          <a:noFill/>
          <a:ln>
            <a:noFill/>
          </a:ln>
        </p:spPr>
      </p:pic>
      <p:pic>
        <p:nvPicPr>
          <p:cNvPr id="215" name="Google Shape;215;p38"/>
          <p:cNvPicPr preferRelativeResize="0"/>
          <p:nvPr/>
        </p:nvPicPr>
        <p:blipFill>
          <a:blip r:embed="rId4">
            <a:alphaModFix/>
          </a:blip>
          <a:stretch>
            <a:fillRect/>
          </a:stretch>
        </p:blipFill>
        <p:spPr>
          <a:xfrm>
            <a:off x="184502" y="2571750"/>
            <a:ext cx="8529572" cy="1846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9"/>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Examples?</a:t>
            </a:r>
            <a:endParaRPr/>
          </a:p>
        </p:txBody>
      </p:sp>
      <p:pic>
        <p:nvPicPr>
          <p:cNvPr id="221" name="Google Shape;221;p39"/>
          <p:cNvPicPr preferRelativeResize="0"/>
          <p:nvPr/>
        </p:nvPicPr>
        <p:blipFill>
          <a:blip r:embed="rId3">
            <a:alphaModFix/>
          </a:blip>
          <a:stretch>
            <a:fillRect/>
          </a:stretch>
        </p:blipFill>
        <p:spPr>
          <a:xfrm>
            <a:off x="237801" y="672762"/>
            <a:ext cx="2391126" cy="3797974"/>
          </a:xfrm>
          <a:prstGeom prst="rect">
            <a:avLst/>
          </a:prstGeom>
          <a:noFill/>
          <a:ln>
            <a:noFill/>
          </a:ln>
        </p:spPr>
      </p:pic>
      <p:pic>
        <p:nvPicPr>
          <p:cNvPr id="222" name="Google Shape;222;p39"/>
          <p:cNvPicPr preferRelativeResize="0"/>
          <p:nvPr/>
        </p:nvPicPr>
        <p:blipFill>
          <a:blip r:embed="rId4">
            <a:alphaModFix/>
          </a:blip>
          <a:stretch>
            <a:fillRect/>
          </a:stretch>
        </p:blipFill>
        <p:spPr>
          <a:xfrm>
            <a:off x="4296801" y="249023"/>
            <a:ext cx="4724400" cy="1177200"/>
          </a:xfrm>
          <a:prstGeom prst="rect">
            <a:avLst/>
          </a:prstGeom>
          <a:noFill/>
          <a:ln>
            <a:noFill/>
          </a:ln>
        </p:spPr>
      </p:pic>
      <p:pic>
        <p:nvPicPr>
          <p:cNvPr id="223" name="Google Shape;223;p39"/>
          <p:cNvPicPr preferRelativeResize="0"/>
          <p:nvPr/>
        </p:nvPicPr>
        <p:blipFill rotWithShape="1">
          <a:blip r:embed="rId5">
            <a:alphaModFix/>
          </a:blip>
          <a:srcRect l="3835" t="6907" r="2855" b="4986"/>
          <a:stretch/>
        </p:blipFill>
        <p:spPr>
          <a:xfrm>
            <a:off x="3888125" y="1695075"/>
            <a:ext cx="5213026" cy="1455026"/>
          </a:xfrm>
          <a:prstGeom prst="rect">
            <a:avLst/>
          </a:prstGeom>
          <a:noFill/>
          <a:ln>
            <a:noFill/>
          </a:ln>
        </p:spPr>
      </p:pic>
      <p:pic>
        <p:nvPicPr>
          <p:cNvPr id="224" name="Google Shape;224;p39"/>
          <p:cNvPicPr preferRelativeResize="0"/>
          <p:nvPr/>
        </p:nvPicPr>
        <p:blipFill>
          <a:blip r:embed="rId6">
            <a:alphaModFix/>
          </a:blip>
          <a:stretch>
            <a:fillRect/>
          </a:stretch>
        </p:blipFill>
        <p:spPr>
          <a:xfrm>
            <a:off x="6118375" y="3302425"/>
            <a:ext cx="1751526" cy="1575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Algorithm</a:t>
            </a:r>
            <a:endParaRPr/>
          </a:p>
        </p:txBody>
      </p:sp>
      <p:sp>
        <p:nvSpPr>
          <p:cNvPr id="230" name="Google Shape;230;p40"/>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will be using the Apriori algorithm. This is found within the </a:t>
            </a:r>
            <a:r>
              <a:rPr lang="en" dirty="0">
                <a:solidFill>
                  <a:srgbClr val="A71930"/>
                </a:solidFill>
              </a:rPr>
              <a:t>frequent patterns</a:t>
            </a:r>
            <a:r>
              <a:rPr lang="en" dirty="0"/>
              <a:t> module in the </a:t>
            </a:r>
            <a:r>
              <a:rPr lang="en" dirty="0">
                <a:solidFill>
                  <a:srgbClr val="A71930"/>
                </a:solidFill>
              </a:rPr>
              <a:t>mlxtend</a:t>
            </a:r>
            <a:r>
              <a:rPr lang="en" dirty="0"/>
              <a:t> package.</a:t>
            </a:r>
            <a:endParaRPr dirty="0"/>
          </a:p>
          <a:p>
            <a:pPr marL="457200" lvl="0" indent="-342900" algn="l" rtl="0">
              <a:spcBef>
                <a:spcPts val="1600"/>
              </a:spcBef>
              <a:spcAft>
                <a:spcPts val="0"/>
              </a:spcAft>
              <a:buSzPts val="1800"/>
              <a:buAutoNum type="arabicPeriod"/>
            </a:pPr>
            <a:r>
              <a:rPr lang="en" dirty="0"/>
              <a:t>Identify all items (and subsequently, itemsets) that meet certain thresholds, such as a minimum number of times an item must appear across all of the transactions</a:t>
            </a:r>
            <a:endParaRPr dirty="0"/>
          </a:p>
          <a:p>
            <a:pPr marL="457200" lvl="0" indent="-342900" algn="l" rtl="0">
              <a:spcBef>
                <a:spcPts val="0"/>
              </a:spcBef>
              <a:spcAft>
                <a:spcPts val="0"/>
              </a:spcAft>
              <a:buSzPts val="1800"/>
              <a:buAutoNum type="arabicPeriod"/>
            </a:pPr>
            <a:r>
              <a:rPr lang="en" dirty="0"/>
              <a:t>Generate rules from the Frequent itemsets. These rules must also meet certain criteria such as how many times they appear in the transactions.</a:t>
            </a:r>
            <a:endParaRPr dirty="0"/>
          </a:p>
          <a:p>
            <a:pPr marL="0" lvl="0" indent="0" algn="l" rtl="0">
              <a:spcBef>
                <a:spcPts val="1600"/>
              </a:spcBef>
              <a:spcAft>
                <a:spcPts val="0"/>
              </a:spcAft>
              <a:buNone/>
            </a:pPr>
            <a:r>
              <a:rPr lang="en" dirty="0"/>
              <a:t>The </a:t>
            </a:r>
            <a:r>
              <a:rPr lang="en" dirty="0">
                <a:solidFill>
                  <a:srgbClr val="0000FF"/>
                </a:solidFill>
              </a:rPr>
              <a:t>apriori</a:t>
            </a:r>
            <a:r>
              <a:rPr lang="en" dirty="0"/>
              <a:t> algorithm needs to perform full scans of the database to evaluate candidate itemsets and rules. This can be computationally intensive on larger datasets and the total number of items to consider.</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31" name="Google Shape;231;p40"/>
          <p:cNvSpPr txBox="1"/>
          <p:nvPr/>
        </p:nvSpPr>
        <p:spPr>
          <a:xfrm>
            <a:off x="3831325" y="66600"/>
            <a:ext cx="5094300" cy="5850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Merriweather"/>
                <a:ea typeface="Merriweather"/>
                <a:cs typeface="Merriweather"/>
                <a:sym typeface="Merriweather"/>
              </a:rPr>
              <a:t>This approach is popular because it’s fairly simple to frame for non-technical decision makers. </a:t>
            </a:r>
            <a:endParaRPr sz="1300">
              <a:latin typeface="Merriweather"/>
              <a:ea typeface="Merriweather"/>
              <a:cs typeface="Merriweather"/>
              <a:sym typeface="Merriweath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Terminology</a:t>
            </a:r>
            <a:endParaRPr/>
          </a:p>
        </p:txBody>
      </p:sp>
      <p:sp>
        <p:nvSpPr>
          <p:cNvPr id="237" name="Google Shape;237;p41"/>
          <p:cNvSpPr txBox="1">
            <a:spLocks noGrp="1"/>
          </p:cNvSpPr>
          <p:nvPr>
            <p:ph type="body" idx="1"/>
          </p:nvPr>
        </p:nvSpPr>
        <p:spPr>
          <a:xfrm>
            <a:off x="96800" y="727325"/>
            <a:ext cx="9228900" cy="3833700"/>
          </a:xfrm>
          <a:prstGeom prst="rect">
            <a:avLst/>
          </a:prstGeom>
        </p:spPr>
        <p:txBody>
          <a:bodyPr spcFirstLastPara="1" wrap="square" lIns="91425" tIns="91425" rIns="91425" bIns="91425" anchor="t" anchorCtr="0">
            <a:normAutofit fontScale="85000" lnSpcReduction="20000"/>
          </a:bodyPr>
          <a:lstStyle/>
          <a:p>
            <a:pPr marL="457200" lvl="0" indent="-325755" algn="l" rtl="0">
              <a:lnSpc>
                <a:spcPct val="140000"/>
              </a:lnSpc>
              <a:spcBef>
                <a:spcPts val="2700"/>
              </a:spcBef>
              <a:spcAft>
                <a:spcPts val="0"/>
              </a:spcAft>
              <a:buClr>
                <a:schemeClr val="dk1"/>
              </a:buClr>
              <a:buSzPct val="105882"/>
              <a:buFont typeface="Roboto"/>
              <a:buChar char="●"/>
            </a:pPr>
            <a:r>
              <a:rPr lang="en" sz="1700">
                <a:solidFill>
                  <a:srgbClr val="CC0000"/>
                </a:solidFill>
                <a:latin typeface="Courier New"/>
                <a:ea typeface="Courier New"/>
                <a:cs typeface="Courier New"/>
                <a:sym typeface="Courier New"/>
              </a:rPr>
              <a:t>Items</a:t>
            </a:r>
            <a:r>
              <a:rPr lang="en">
                <a:solidFill>
                  <a:schemeClr val="dk1"/>
                </a:solidFill>
                <a:latin typeface="Roboto"/>
                <a:ea typeface="Roboto"/>
                <a:cs typeface="Roboto"/>
                <a:sym typeface="Roboto"/>
              </a:rPr>
              <a:t>: The set of objects or items available to be purchased, or viewed, or streamed.</a:t>
            </a:r>
            <a:endParaRPr>
              <a:solidFill>
                <a:schemeClr val="dk1"/>
              </a:solidFill>
              <a:latin typeface="Roboto"/>
              <a:ea typeface="Roboto"/>
              <a:cs typeface="Roboto"/>
              <a:sym typeface="Roboto"/>
            </a:endParaRPr>
          </a:p>
          <a:p>
            <a:pPr marL="457200" lvl="0" indent="-325755" algn="l" rtl="0">
              <a:lnSpc>
                <a:spcPct val="140000"/>
              </a:lnSpc>
              <a:spcBef>
                <a:spcPts val="0"/>
              </a:spcBef>
              <a:spcAft>
                <a:spcPts val="0"/>
              </a:spcAft>
              <a:buClr>
                <a:schemeClr val="dk1"/>
              </a:buClr>
              <a:buSzPct val="105882"/>
              <a:buFont typeface="Roboto"/>
              <a:buChar char="●"/>
            </a:pPr>
            <a:r>
              <a:rPr lang="en" sz="1700">
                <a:solidFill>
                  <a:srgbClr val="CC0000"/>
                </a:solidFill>
                <a:latin typeface="Courier New"/>
                <a:ea typeface="Courier New"/>
                <a:cs typeface="Courier New"/>
                <a:sym typeface="Courier New"/>
              </a:rPr>
              <a:t>Transaction</a:t>
            </a:r>
            <a:r>
              <a:rPr lang="en">
                <a:solidFill>
                  <a:schemeClr val="dk1"/>
                </a:solidFill>
                <a:latin typeface="Roboto"/>
                <a:ea typeface="Roboto"/>
                <a:cs typeface="Roboto"/>
                <a:sym typeface="Roboto"/>
              </a:rPr>
              <a:t>: A trip to the store, Netflix viewing history, your most recent Spotify songs streamed. A transaction contains one or more items.</a:t>
            </a:r>
            <a:endParaRPr>
              <a:solidFill>
                <a:schemeClr val="dk1"/>
              </a:solidFill>
              <a:latin typeface="Roboto"/>
              <a:ea typeface="Roboto"/>
              <a:cs typeface="Roboto"/>
              <a:sym typeface="Roboto"/>
            </a:endParaRPr>
          </a:p>
          <a:p>
            <a:pPr marL="457200" lvl="0" indent="-325755" algn="l" rtl="0">
              <a:lnSpc>
                <a:spcPct val="140000"/>
              </a:lnSpc>
              <a:spcBef>
                <a:spcPts val="0"/>
              </a:spcBef>
              <a:spcAft>
                <a:spcPts val="0"/>
              </a:spcAft>
              <a:buClr>
                <a:schemeClr val="dk1"/>
              </a:buClr>
              <a:buSzPct val="105882"/>
              <a:buFont typeface="Roboto"/>
              <a:buChar char="●"/>
            </a:pPr>
            <a:r>
              <a:rPr lang="en" sz="1700">
                <a:solidFill>
                  <a:srgbClr val="CC0000"/>
                </a:solidFill>
                <a:latin typeface="Courier New"/>
                <a:ea typeface="Courier New"/>
                <a:cs typeface="Courier New"/>
                <a:sym typeface="Courier New"/>
              </a:rPr>
              <a:t>Rule</a:t>
            </a:r>
            <a:r>
              <a:rPr lang="en">
                <a:solidFill>
                  <a:schemeClr val="dk1"/>
                </a:solidFill>
                <a:latin typeface="Roboto"/>
                <a:ea typeface="Roboto"/>
                <a:cs typeface="Roboto"/>
                <a:sym typeface="Roboto"/>
              </a:rPr>
              <a:t>: Can be considered an if </a:t>
            </a:r>
            <a:r>
              <a:rPr lang="en" i="1">
                <a:solidFill>
                  <a:schemeClr val="dk1"/>
                </a:solidFill>
                <a:latin typeface="Roboto"/>
                <a:ea typeface="Roboto"/>
                <a:cs typeface="Roboto"/>
                <a:sym typeface="Roboto"/>
              </a:rPr>
              <a:t>this</a:t>
            </a:r>
            <a:r>
              <a:rPr lang="en">
                <a:solidFill>
                  <a:schemeClr val="dk1"/>
                </a:solidFill>
                <a:latin typeface="Roboto"/>
                <a:ea typeface="Roboto"/>
                <a:cs typeface="Roboto"/>
                <a:sym typeface="Roboto"/>
              </a:rPr>
              <a:t> then </a:t>
            </a:r>
            <a:r>
              <a:rPr lang="en" i="1">
                <a:solidFill>
                  <a:schemeClr val="dk1"/>
                </a:solidFill>
                <a:latin typeface="Roboto"/>
                <a:ea typeface="Roboto"/>
                <a:cs typeface="Roboto"/>
                <a:sym typeface="Roboto"/>
              </a:rPr>
              <a:t>that</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marL="914400" lvl="1" indent="-325755" algn="l" rtl="0">
              <a:lnSpc>
                <a:spcPct val="140000"/>
              </a:lnSpc>
              <a:spcBef>
                <a:spcPts val="0"/>
              </a:spcBef>
              <a:spcAft>
                <a:spcPts val="0"/>
              </a:spcAft>
              <a:buClr>
                <a:schemeClr val="dk1"/>
              </a:buClr>
              <a:buSzPct val="100000"/>
              <a:buFont typeface="Roboto"/>
              <a:buChar char="○"/>
            </a:pPr>
            <a:r>
              <a:rPr lang="en" sz="1800">
                <a:solidFill>
                  <a:schemeClr val="dk1"/>
                </a:solidFill>
                <a:latin typeface="Roboto"/>
                <a:ea typeface="Roboto"/>
                <a:cs typeface="Roboto"/>
                <a:sym typeface="Roboto"/>
              </a:rPr>
              <a:t>If purchase bread and eggs, then also purchase milk.</a:t>
            </a:r>
            <a:endParaRPr sz="1800">
              <a:solidFill>
                <a:schemeClr val="dk1"/>
              </a:solidFill>
              <a:latin typeface="Roboto"/>
              <a:ea typeface="Roboto"/>
              <a:cs typeface="Roboto"/>
              <a:sym typeface="Roboto"/>
            </a:endParaRPr>
          </a:p>
          <a:p>
            <a:pPr marL="914400" lvl="1" indent="-325755" algn="l" rtl="0">
              <a:lnSpc>
                <a:spcPct val="140000"/>
              </a:lnSpc>
              <a:spcBef>
                <a:spcPts val="0"/>
              </a:spcBef>
              <a:spcAft>
                <a:spcPts val="0"/>
              </a:spcAft>
              <a:buClr>
                <a:schemeClr val="dk1"/>
              </a:buClr>
              <a:buSzPct val="100000"/>
              <a:buFont typeface="Roboto"/>
              <a:buChar char="○"/>
            </a:pPr>
            <a:r>
              <a:rPr lang="en" sz="1800">
                <a:solidFill>
                  <a:schemeClr val="dk1"/>
                </a:solidFill>
                <a:highlight>
                  <a:srgbClr val="FEF5C4"/>
                </a:highlight>
                <a:latin typeface="Roboto"/>
                <a:ea typeface="Roboto"/>
                <a:cs typeface="Roboto"/>
                <a:sym typeface="Roboto"/>
              </a:rPr>
              <a:t>{Bread, Eggs} =&gt; {Milk}</a:t>
            </a:r>
            <a:endParaRPr sz="1800">
              <a:solidFill>
                <a:schemeClr val="dk1"/>
              </a:solidFill>
              <a:highlight>
                <a:srgbClr val="FEF5C4"/>
              </a:highlight>
              <a:latin typeface="Roboto"/>
              <a:ea typeface="Roboto"/>
              <a:cs typeface="Roboto"/>
              <a:sym typeface="Roboto"/>
            </a:endParaRPr>
          </a:p>
          <a:p>
            <a:pPr marL="457200" lvl="0" indent="-325755" algn="l" rtl="0">
              <a:lnSpc>
                <a:spcPct val="140000"/>
              </a:lnSpc>
              <a:spcBef>
                <a:spcPts val="0"/>
              </a:spcBef>
              <a:spcAft>
                <a:spcPts val="0"/>
              </a:spcAft>
              <a:buClr>
                <a:schemeClr val="dk1"/>
              </a:buClr>
              <a:buSzPct val="105882"/>
              <a:buFont typeface="Roboto"/>
              <a:buChar char="●"/>
            </a:pPr>
            <a:r>
              <a:rPr lang="en" sz="1700">
                <a:solidFill>
                  <a:srgbClr val="CC0000"/>
                </a:solidFill>
                <a:latin typeface="Courier New"/>
                <a:ea typeface="Courier New"/>
                <a:cs typeface="Courier New"/>
                <a:sym typeface="Courier New"/>
              </a:rPr>
              <a:t>LHS</a:t>
            </a:r>
            <a:r>
              <a:rPr lang="en">
                <a:solidFill>
                  <a:srgbClr val="CC0000"/>
                </a:solidFill>
                <a:latin typeface="Roboto"/>
                <a:ea typeface="Roboto"/>
                <a:cs typeface="Roboto"/>
                <a:sym typeface="Roboto"/>
              </a:rPr>
              <a:t>, or </a:t>
            </a:r>
            <a:r>
              <a:rPr lang="en" sz="1700">
                <a:solidFill>
                  <a:srgbClr val="CC0000"/>
                </a:solidFill>
                <a:latin typeface="Courier New"/>
                <a:ea typeface="Courier New"/>
                <a:cs typeface="Courier New"/>
                <a:sym typeface="Courier New"/>
              </a:rPr>
              <a:t>antecedent</a:t>
            </a:r>
            <a:r>
              <a:rPr lang="en">
                <a:solidFill>
                  <a:schemeClr val="dk1"/>
                </a:solidFill>
                <a:latin typeface="Roboto"/>
                <a:ea typeface="Roboto"/>
                <a:cs typeface="Roboto"/>
                <a:sym typeface="Roboto"/>
              </a:rPr>
              <a:t>: Left-hand side of the rule</a:t>
            </a:r>
            <a:endParaRPr>
              <a:solidFill>
                <a:schemeClr val="dk1"/>
              </a:solidFill>
              <a:latin typeface="Roboto"/>
              <a:ea typeface="Roboto"/>
              <a:cs typeface="Roboto"/>
              <a:sym typeface="Roboto"/>
            </a:endParaRPr>
          </a:p>
          <a:p>
            <a:pPr marL="914400" lvl="1" indent="-325755" algn="l" rtl="0">
              <a:lnSpc>
                <a:spcPct val="140000"/>
              </a:lnSpc>
              <a:spcBef>
                <a:spcPts val="0"/>
              </a:spcBef>
              <a:spcAft>
                <a:spcPts val="0"/>
              </a:spcAft>
              <a:buClr>
                <a:schemeClr val="dk1"/>
              </a:buClr>
              <a:buSzPct val="100000"/>
              <a:buFont typeface="Roboto"/>
              <a:buChar char="○"/>
            </a:pPr>
            <a:r>
              <a:rPr lang="en" sz="1800">
                <a:solidFill>
                  <a:schemeClr val="dk1"/>
                </a:solidFill>
                <a:latin typeface="Roboto"/>
                <a:ea typeface="Roboto"/>
                <a:cs typeface="Roboto"/>
                <a:sym typeface="Roboto"/>
              </a:rPr>
              <a:t>The known set of objects. {Bread, Eggs}</a:t>
            </a:r>
            <a:endParaRPr sz="1800">
              <a:solidFill>
                <a:schemeClr val="dk1"/>
              </a:solidFill>
              <a:latin typeface="Roboto"/>
              <a:ea typeface="Roboto"/>
              <a:cs typeface="Roboto"/>
              <a:sym typeface="Roboto"/>
            </a:endParaRPr>
          </a:p>
          <a:p>
            <a:pPr marL="457200" lvl="0" indent="-325755" algn="l" rtl="0">
              <a:lnSpc>
                <a:spcPct val="140000"/>
              </a:lnSpc>
              <a:spcBef>
                <a:spcPts val="0"/>
              </a:spcBef>
              <a:spcAft>
                <a:spcPts val="0"/>
              </a:spcAft>
              <a:buClr>
                <a:schemeClr val="dk1"/>
              </a:buClr>
              <a:buSzPct val="105882"/>
              <a:buFont typeface="Roboto"/>
              <a:buChar char="●"/>
            </a:pPr>
            <a:r>
              <a:rPr lang="en" sz="1700">
                <a:solidFill>
                  <a:srgbClr val="CC0000"/>
                </a:solidFill>
                <a:latin typeface="Courier New"/>
                <a:ea typeface="Courier New"/>
                <a:cs typeface="Courier New"/>
                <a:sym typeface="Courier New"/>
              </a:rPr>
              <a:t>RHS</a:t>
            </a:r>
            <a:r>
              <a:rPr lang="en">
                <a:solidFill>
                  <a:srgbClr val="CC0000"/>
                </a:solidFill>
                <a:latin typeface="Roboto"/>
                <a:ea typeface="Roboto"/>
                <a:cs typeface="Roboto"/>
                <a:sym typeface="Roboto"/>
              </a:rPr>
              <a:t>, or </a:t>
            </a:r>
            <a:r>
              <a:rPr lang="en" sz="1700">
                <a:solidFill>
                  <a:srgbClr val="CC0000"/>
                </a:solidFill>
                <a:latin typeface="Courier New"/>
                <a:ea typeface="Courier New"/>
                <a:cs typeface="Courier New"/>
                <a:sym typeface="Courier New"/>
              </a:rPr>
              <a:t>consequent</a:t>
            </a:r>
            <a:r>
              <a:rPr lang="en">
                <a:solidFill>
                  <a:schemeClr val="dk1"/>
                </a:solidFill>
                <a:latin typeface="Roboto"/>
                <a:ea typeface="Roboto"/>
                <a:cs typeface="Roboto"/>
                <a:sym typeface="Roboto"/>
              </a:rPr>
              <a:t>: The items that are associated, or co-occur with the </a:t>
            </a:r>
            <a:r>
              <a:rPr lang="en" sz="1700">
                <a:solidFill>
                  <a:schemeClr val="dk1"/>
                </a:solidFill>
                <a:latin typeface="Courier New"/>
                <a:ea typeface="Courier New"/>
                <a:cs typeface="Courier New"/>
                <a:sym typeface="Courier New"/>
              </a:rPr>
              <a:t>LHS</a:t>
            </a:r>
            <a:endParaRPr sz="1700">
              <a:solidFill>
                <a:schemeClr val="dk1"/>
              </a:solidFill>
              <a:latin typeface="Courier New"/>
              <a:ea typeface="Courier New"/>
              <a:cs typeface="Courier New"/>
              <a:sym typeface="Courier New"/>
            </a:endParaRPr>
          </a:p>
          <a:p>
            <a:pPr marL="914400" lvl="1" indent="-325755" algn="l" rtl="0">
              <a:lnSpc>
                <a:spcPct val="140000"/>
              </a:lnSpc>
              <a:spcBef>
                <a:spcPts val="0"/>
              </a:spcBef>
              <a:spcAft>
                <a:spcPts val="0"/>
              </a:spcAft>
              <a:buClr>
                <a:schemeClr val="dk1"/>
              </a:buClr>
              <a:buSzPct val="100000"/>
              <a:buFont typeface="Roboto"/>
              <a:buChar char="○"/>
            </a:pPr>
            <a:r>
              <a:rPr lang="en" sz="1800">
                <a:solidFill>
                  <a:schemeClr val="dk1"/>
                </a:solidFill>
                <a:latin typeface="Roboto"/>
                <a:ea typeface="Roboto"/>
                <a:cs typeface="Roboto"/>
                <a:sym typeface="Roboto"/>
              </a:rPr>
              <a:t>Above, this would be {Milk}.</a:t>
            </a:r>
            <a:endParaRPr sz="1800">
              <a:solidFill>
                <a:schemeClr val="dk1"/>
              </a:solidFill>
              <a:latin typeface="Roboto"/>
              <a:ea typeface="Roboto"/>
              <a:cs typeface="Roboto"/>
              <a:sym typeface="Roboto"/>
            </a:endParaRPr>
          </a:p>
          <a:p>
            <a:pPr marL="457200" lvl="0" indent="-325755" algn="l" rtl="0">
              <a:lnSpc>
                <a:spcPct val="140000"/>
              </a:lnSpc>
              <a:spcBef>
                <a:spcPts val="0"/>
              </a:spcBef>
              <a:spcAft>
                <a:spcPts val="0"/>
              </a:spcAft>
              <a:buClr>
                <a:schemeClr val="dk1"/>
              </a:buClr>
              <a:buSzPct val="105882"/>
              <a:buFont typeface="Roboto"/>
              <a:buChar char="●"/>
            </a:pPr>
            <a:r>
              <a:rPr lang="en" sz="1700">
                <a:solidFill>
                  <a:srgbClr val="CC0000"/>
                </a:solidFill>
                <a:latin typeface="Courier New"/>
                <a:ea typeface="Courier New"/>
                <a:cs typeface="Courier New"/>
                <a:sym typeface="Courier New"/>
              </a:rPr>
              <a:t>(Frequent) Itemset</a:t>
            </a:r>
            <a:r>
              <a:rPr lang="en">
                <a:solidFill>
                  <a:schemeClr val="dk1"/>
                </a:solidFill>
                <a:latin typeface="Roboto"/>
                <a:ea typeface="Roboto"/>
                <a:cs typeface="Roboto"/>
                <a:sym typeface="Roboto"/>
              </a:rPr>
              <a:t>: A collection of one or more items.</a:t>
            </a:r>
            <a:endParaRPr>
              <a:solidFill>
                <a:schemeClr val="dk1"/>
              </a:solidFill>
              <a:latin typeface="Roboto"/>
              <a:ea typeface="Roboto"/>
              <a:cs typeface="Roboto"/>
              <a:sym typeface="Roboto"/>
            </a:endParaRPr>
          </a:p>
          <a:p>
            <a:pPr marL="0" lvl="0" indent="0" algn="l" rtl="0">
              <a:spcBef>
                <a:spcPts val="2700"/>
              </a:spcBef>
              <a:spcAft>
                <a:spcPts val="16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body" idx="2"/>
          </p:nvPr>
        </p:nvSpPr>
        <p:spPr>
          <a:xfrm>
            <a:off x="4770025" y="281625"/>
            <a:ext cx="4242000" cy="45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Visual Reference</a:t>
            </a:r>
            <a:endParaRPr/>
          </a:p>
          <a:p>
            <a:pPr marL="457200" lvl="0" indent="-317500" algn="l" rtl="0">
              <a:spcBef>
                <a:spcPts val="1600"/>
              </a:spcBef>
              <a:spcAft>
                <a:spcPts val="0"/>
              </a:spcAft>
              <a:buSzPts val="1400"/>
              <a:buChar char="●"/>
            </a:pPr>
            <a:r>
              <a:rPr lang="en" sz="1400"/>
              <a:t>The dataset of transactions is on the right</a:t>
            </a:r>
            <a:endParaRPr sz="1400"/>
          </a:p>
          <a:p>
            <a:pPr marL="457200" lvl="0" indent="-317500" algn="l" rtl="0">
              <a:spcBef>
                <a:spcPts val="0"/>
              </a:spcBef>
              <a:spcAft>
                <a:spcPts val="0"/>
              </a:spcAft>
              <a:buSzPts val="1400"/>
              <a:buChar char="●"/>
            </a:pPr>
            <a:r>
              <a:rPr lang="en" sz="1400"/>
              <a:t>Items = eggs, milk, bread, beer, diapers, cola</a:t>
            </a:r>
            <a:endParaRPr sz="1400"/>
          </a:p>
          <a:p>
            <a:pPr marL="457200" lvl="0" indent="-317500" algn="l" rtl="0">
              <a:spcBef>
                <a:spcPts val="0"/>
              </a:spcBef>
              <a:spcAft>
                <a:spcPts val="0"/>
              </a:spcAft>
              <a:buSzPts val="1400"/>
              <a:buChar char="●"/>
            </a:pPr>
            <a:r>
              <a:rPr lang="en" sz="1400"/>
              <a:t>Itemsets are a collection of k-items (usually 2 or more)</a:t>
            </a:r>
            <a:endParaRPr sz="1400"/>
          </a:p>
          <a:p>
            <a:pPr marL="457200" lvl="0" indent="-317500" algn="l" rtl="0">
              <a:spcBef>
                <a:spcPts val="0"/>
              </a:spcBef>
              <a:spcAft>
                <a:spcPts val="0"/>
              </a:spcAft>
              <a:buSzPts val="1400"/>
              <a:buChar char="●"/>
            </a:pPr>
            <a:r>
              <a:rPr lang="en" sz="1400"/>
              <a:t>Frequent Itemsets are itemsets that are common across the transactions and meet our thresholds for support and confidence.</a:t>
            </a:r>
            <a:endParaRPr sz="1400"/>
          </a:p>
          <a:p>
            <a:pPr marL="0" lvl="0" indent="0" algn="l" rtl="0">
              <a:spcBef>
                <a:spcPts val="1600"/>
              </a:spcBef>
              <a:spcAft>
                <a:spcPts val="0"/>
              </a:spcAft>
              <a:buNone/>
            </a:pPr>
            <a:r>
              <a:rPr lang="en" sz="1400"/>
              <a:t>You also see two new terms; </a:t>
            </a:r>
            <a:r>
              <a:rPr lang="en" sz="1400">
                <a:solidFill>
                  <a:srgbClr val="0000FF"/>
                </a:solidFill>
              </a:rPr>
              <a:t>Support</a:t>
            </a:r>
            <a:r>
              <a:rPr lang="en" sz="1400"/>
              <a:t> and </a:t>
            </a:r>
            <a:r>
              <a:rPr lang="en" sz="1400">
                <a:solidFill>
                  <a:srgbClr val="0000FF"/>
                </a:solidFill>
              </a:rPr>
              <a:t>Frequency</a:t>
            </a:r>
            <a:r>
              <a:rPr lang="en" sz="1400"/>
              <a:t>. As you can imagine, Association rules are built on top of statistics and we uses these metrics to guide our decision making to find interesting rules. We will come back to the evaluation in a moment.</a:t>
            </a:r>
            <a:endParaRPr sz="1400"/>
          </a:p>
          <a:p>
            <a:pPr marL="0" lvl="0" indent="0" algn="l" rtl="0">
              <a:spcBef>
                <a:spcPts val="1600"/>
              </a:spcBef>
              <a:spcAft>
                <a:spcPts val="1600"/>
              </a:spcAft>
              <a:buNone/>
            </a:pPr>
            <a:endParaRPr/>
          </a:p>
        </p:txBody>
      </p:sp>
      <p:pic>
        <p:nvPicPr>
          <p:cNvPr id="243" name="Google Shape;243;p42"/>
          <p:cNvPicPr preferRelativeResize="0"/>
          <p:nvPr/>
        </p:nvPicPr>
        <p:blipFill>
          <a:blip r:embed="rId3">
            <a:alphaModFix/>
          </a:blip>
          <a:stretch>
            <a:fillRect/>
          </a:stretch>
        </p:blipFill>
        <p:spPr>
          <a:xfrm>
            <a:off x="50650" y="755875"/>
            <a:ext cx="4465226" cy="37431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3"/>
          <p:cNvSpPr txBox="1">
            <a:spLocks noGrp="1"/>
          </p:cNvSpPr>
          <p:nvPr>
            <p:ph type="body" idx="1"/>
          </p:nvPr>
        </p:nvSpPr>
        <p:spPr>
          <a:xfrm>
            <a:off x="126875" y="3940150"/>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see this in action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Basket Analysis: </a:t>
            </a:r>
            <a:r>
              <a:rPr lang="en" u="sng">
                <a:solidFill>
                  <a:srgbClr val="FF0000"/>
                </a:solidFill>
              </a:rPr>
              <a:t>Support</a:t>
            </a:r>
            <a:endParaRPr u="sng">
              <a:solidFill>
                <a:srgbClr val="FF0000"/>
              </a:solidFill>
            </a:endParaRPr>
          </a:p>
        </p:txBody>
      </p:sp>
      <p:sp>
        <p:nvSpPr>
          <p:cNvPr id="254" name="Google Shape;254;p44"/>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Support (A=&gt; B) = </a:t>
            </a:r>
            <a:endParaRPr b="1"/>
          </a:p>
          <a:p>
            <a:pPr marL="0" lvl="0" indent="0" algn="ctr" rtl="0">
              <a:spcBef>
                <a:spcPts val="1600"/>
              </a:spcBef>
              <a:spcAft>
                <a:spcPts val="0"/>
              </a:spcAft>
              <a:buNone/>
            </a:pPr>
            <a:r>
              <a:rPr lang="en"/>
              <a:t>transactions containing {A,B}</a:t>
            </a:r>
            <a:endParaRPr/>
          </a:p>
          <a:p>
            <a:pPr marL="0" lvl="0" indent="0" algn="ctr" rtl="0">
              <a:spcBef>
                <a:spcPts val="1600"/>
              </a:spcBef>
              <a:spcAft>
                <a:spcPts val="1600"/>
              </a:spcAft>
              <a:buNone/>
            </a:pPr>
            <a:r>
              <a:rPr lang="en"/>
              <a:t>all transactions</a:t>
            </a:r>
            <a:endParaRPr/>
          </a:p>
        </p:txBody>
      </p:sp>
      <p:pic>
        <p:nvPicPr>
          <p:cNvPr id="255" name="Google Shape;255;p44"/>
          <p:cNvPicPr preferRelativeResize="0"/>
          <p:nvPr/>
        </p:nvPicPr>
        <p:blipFill>
          <a:blip r:embed="rId3">
            <a:alphaModFix/>
          </a:blip>
          <a:stretch>
            <a:fillRect/>
          </a:stretch>
        </p:blipFill>
        <p:spPr>
          <a:xfrm>
            <a:off x="3609325" y="3684024"/>
            <a:ext cx="5411874" cy="1364750"/>
          </a:xfrm>
          <a:prstGeom prst="rect">
            <a:avLst/>
          </a:prstGeom>
          <a:noFill/>
          <a:ln>
            <a:noFill/>
          </a:ln>
        </p:spPr>
      </p:pic>
      <p:cxnSp>
        <p:nvCxnSpPr>
          <p:cNvPr id="256" name="Google Shape;256;p44"/>
          <p:cNvCxnSpPr/>
          <p:nvPr/>
        </p:nvCxnSpPr>
        <p:spPr>
          <a:xfrm rot="10800000" flipH="1">
            <a:off x="2589950" y="1746025"/>
            <a:ext cx="4139400" cy="29100"/>
          </a:xfrm>
          <a:prstGeom prst="straightConnector1">
            <a:avLst/>
          </a:prstGeom>
          <a:noFill/>
          <a:ln w="9525" cap="flat" cmpd="sng">
            <a:solidFill>
              <a:schemeClr val="dk2"/>
            </a:solidFill>
            <a:prstDash val="solid"/>
            <a:round/>
            <a:headEnd type="none" w="med" len="med"/>
            <a:tailEnd type="none" w="med" len="med"/>
          </a:ln>
        </p:spPr>
      </p:cxnSp>
      <p:sp>
        <p:nvSpPr>
          <p:cNvPr id="257" name="Google Shape;257;p44"/>
          <p:cNvSpPr txBox="1"/>
          <p:nvPr/>
        </p:nvSpPr>
        <p:spPr>
          <a:xfrm>
            <a:off x="109800" y="2458975"/>
            <a:ext cx="8924400" cy="7713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Interpretation: </a:t>
            </a:r>
            <a:endParaRPr b="1"/>
          </a:p>
          <a:p>
            <a:pPr marL="0" lvl="0" indent="0" algn="l" rtl="0">
              <a:spcBef>
                <a:spcPts val="0"/>
              </a:spcBef>
              <a:spcAft>
                <a:spcPts val="0"/>
              </a:spcAft>
              <a:buNone/>
            </a:pPr>
            <a:r>
              <a:rPr lang="en"/>
              <a:t>For all of the transactions in the dataset, how frequently does the itemset {A,B} occur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Basket Analysis: </a:t>
            </a:r>
            <a:r>
              <a:rPr lang="en" u="sng">
                <a:solidFill>
                  <a:srgbClr val="FF0000"/>
                </a:solidFill>
              </a:rPr>
              <a:t>Confidence</a:t>
            </a:r>
            <a:endParaRPr u="sng">
              <a:solidFill>
                <a:srgbClr val="FF0000"/>
              </a:solidFill>
            </a:endParaRPr>
          </a:p>
        </p:txBody>
      </p:sp>
      <p:sp>
        <p:nvSpPr>
          <p:cNvPr id="263" name="Google Shape;263;p45"/>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Confidence (A=&gt; B) = </a:t>
            </a:r>
            <a:endParaRPr b="1"/>
          </a:p>
          <a:p>
            <a:pPr marL="0" lvl="0" indent="0" algn="ctr" rtl="0">
              <a:spcBef>
                <a:spcPts val="1600"/>
              </a:spcBef>
              <a:spcAft>
                <a:spcPts val="0"/>
              </a:spcAft>
              <a:buNone/>
            </a:pPr>
            <a:r>
              <a:rPr lang="en"/>
              <a:t>transactions containing {A,B} = Support {A,B}</a:t>
            </a:r>
            <a:endParaRPr/>
          </a:p>
          <a:p>
            <a:pPr marL="0" lvl="0" indent="0" algn="ctr" rtl="0">
              <a:spcBef>
                <a:spcPts val="1600"/>
              </a:spcBef>
              <a:spcAft>
                <a:spcPts val="1600"/>
              </a:spcAft>
              <a:buNone/>
            </a:pPr>
            <a:r>
              <a:rPr lang="en"/>
              <a:t>transactions containing A = Support {A}</a:t>
            </a:r>
            <a:endParaRPr/>
          </a:p>
        </p:txBody>
      </p:sp>
      <p:pic>
        <p:nvPicPr>
          <p:cNvPr id="264" name="Google Shape;264;p45"/>
          <p:cNvPicPr preferRelativeResize="0"/>
          <p:nvPr/>
        </p:nvPicPr>
        <p:blipFill>
          <a:blip r:embed="rId3">
            <a:alphaModFix/>
          </a:blip>
          <a:stretch>
            <a:fillRect/>
          </a:stretch>
        </p:blipFill>
        <p:spPr>
          <a:xfrm>
            <a:off x="3609325" y="3684024"/>
            <a:ext cx="5411874" cy="1364750"/>
          </a:xfrm>
          <a:prstGeom prst="rect">
            <a:avLst/>
          </a:prstGeom>
          <a:noFill/>
          <a:ln>
            <a:noFill/>
          </a:ln>
        </p:spPr>
      </p:pic>
      <p:cxnSp>
        <p:nvCxnSpPr>
          <p:cNvPr id="265" name="Google Shape;265;p45"/>
          <p:cNvCxnSpPr/>
          <p:nvPr/>
        </p:nvCxnSpPr>
        <p:spPr>
          <a:xfrm rot="10800000" flipH="1">
            <a:off x="2589950" y="1746025"/>
            <a:ext cx="4139400" cy="29100"/>
          </a:xfrm>
          <a:prstGeom prst="straightConnector1">
            <a:avLst/>
          </a:prstGeom>
          <a:noFill/>
          <a:ln w="9525" cap="flat" cmpd="sng">
            <a:solidFill>
              <a:schemeClr val="dk2"/>
            </a:solidFill>
            <a:prstDash val="solid"/>
            <a:round/>
            <a:headEnd type="none" w="med" len="med"/>
            <a:tailEnd type="none" w="med" len="med"/>
          </a:ln>
        </p:spPr>
      </p:cxnSp>
      <p:sp>
        <p:nvSpPr>
          <p:cNvPr id="266" name="Google Shape;266;p45"/>
          <p:cNvSpPr txBox="1"/>
          <p:nvPr/>
        </p:nvSpPr>
        <p:spPr>
          <a:xfrm>
            <a:off x="109800" y="2458975"/>
            <a:ext cx="8924400" cy="7713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Interpretation: </a:t>
            </a:r>
            <a:endParaRPr b="1"/>
          </a:p>
          <a:p>
            <a:pPr marL="0" lvl="0" indent="0" algn="l" rtl="0">
              <a:spcBef>
                <a:spcPts val="0"/>
              </a:spcBef>
              <a:spcAft>
                <a:spcPts val="0"/>
              </a:spcAft>
              <a:buNone/>
            </a:pPr>
            <a:r>
              <a:rPr lang="en"/>
              <a:t>For </a:t>
            </a:r>
            <a:r>
              <a:rPr lang="en" b="1" u="sng"/>
              <a:t>all</a:t>
            </a:r>
            <a:r>
              <a:rPr lang="en"/>
              <a:t> of the transactions containing LHS </a:t>
            </a:r>
            <a:r>
              <a:rPr lang="en" b="1" u="sng"/>
              <a:t>A</a:t>
            </a:r>
            <a:r>
              <a:rPr lang="en"/>
              <a:t>, how confident are we that the rule/transaction also includes RHS </a:t>
            </a:r>
            <a:r>
              <a:rPr lang="en" b="1"/>
              <a:t>B</a:t>
            </a:r>
            <a:r>
              <a:rPr lang="en"/>
              <a:t> is true.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About Me</a:t>
            </a:r>
            <a:endParaRPr/>
          </a:p>
        </p:txBody>
      </p:sp>
      <p:sp>
        <p:nvSpPr>
          <p:cNvPr id="89" name="Google Shape;89;p19"/>
          <p:cNvSpPr txBox="1">
            <a:spLocks noGrp="1"/>
          </p:cNvSpPr>
          <p:nvPr>
            <p:ph type="body" idx="2"/>
          </p:nvPr>
        </p:nvSpPr>
        <p:spPr>
          <a:xfrm>
            <a:off x="4770025" y="281625"/>
            <a:ext cx="4242000" cy="453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457200" lvl="0" indent="-342900" algn="l" rtl="0">
              <a:spcBef>
                <a:spcPts val="1600"/>
              </a:spcBef>
              <a:spcAft>
                <a:spcPts val="0"/>
              </a:spcAft>
              <a:buSzPts val="1800"/>
              <a:buChar char="●"/>
            </a:pPr>
            <a:r>
              <a:rPr lang="en"/>
              <a:t>17 years applying “data science” in a variety of industries</a:t>
            </a:r>
            <a:endParaRPr/>
          </a:p>
          <a:p>
            <a:pPr marL="457200" lvl="0" indent="-342900" algn="l" rtl="0">
              <a:spcBef>
                <a:spcPts val="0"/>
              </a:spcBef>
              <a:spcAft>
                <a:spcPts val="0"/>
              </a:spcAft>
              <a:buSzPts val="1800"/>
              <a:buChar char="●"/>
            </a:pPr>
            <a:r>
              <a:rPr lang="en"/>
              <a:t>Prior to joining the IS Faculty in Questrom I ran a small edtech firm</a:t>
            </a:r>
            <a:endParaRPr/>
          </a:p>
          <a:p>
            <a:pPr marL="457200" lvl="0" indent="-342900" algn="l" rtl="0">
              <a:spcBef>
                <a:spcPts val="0"/>
              </a:spcBef>
              <a:spcAft>
                <a:spcPts val="0"/>
              </a:spcAft>
              <a:buSzPts val="1800"/>
              <a:buChar char="●"/>
            </a:pPr>
            <a:r>
              <a:rPr lang="en"/>
              <a:t>Interests are:</a:t>
            </a:r>
            <a:endParaRPr/>
          </a:p>
          <a:p>
            <a:pPr marL="914400" lvl="1" indent="-317500" algn="l" rtl="0">
              <a:spcBef>
                <a:spcPts val="0"/>
              </a:spcBef>
              <a:spcAft>
                <a:spcPts val="0"/>
              </a:spcAft>
              <a:buSzPts val="1400"/>
              <a:buChar char="○"/>
            </a:pPr>
            <a:r>
              <a:rPr lang="en"/>
              <a:t>applied data science</a:t>
            </a:r>
            <a:endParaRPr/>
          </a:p>
          <a:p>
            <a:pPr marL="914400" lvl="1" indent="-317500" algn="l" rtl="0">
              <a:spcBef>
                <a:spcPts val="0"/>
              </a:spcBef>
              <a:spcAft>
                <a:spcPts val="0"/>
              </a:spcAft>
              <a:buSzPts val="1400"/>
              <a:buChar char="○"/>
            </a:pPr>
            <a:r>
              <a:rPr lang="en"/>
              <a:t>graph analytics</a:t>
            </a:r>
            <a:endParaRPr/>
          </a:p>
          <a:p>
            <a:pPr marL="914400" lvl="1" indent="-317500" algn="l" rtl="0">
              <a:spcBef>
                <a:spcPts val="0"/>
              </a:spcBef>
              <a:spcAft>
                <a:spcPts val="0"/>
              </a:spcAft>
              <a:buSzPts val="1400"/>
              <a:buChar char="○"/>
            </a:pPr>
            <a:r>
              <a:rPr lang="en"/>
              <a:t>product management</a:t>
            </a:r>
            <a:endParaRPr/>
          </a:p>
          <a:p>
            <a:pPr marL="914400" lvl="1" indent="-317500" algn="l" rtl="0">
              <a:spcBef>
                <a:spcPts val="0"/>
              </a:spcBef>
              <a:spcAft>
                <a:spcPts val="0"/>
              </a:spcAft>
              <a:buSzPts val="1400"/>
              <a:buChar char="○"/>
            </a:pPr>
            <a:r>
              <a:rPr lang="en"/>
              <a:t>Sports analytics</a:t>
            </a:r>
            <a:endParaRPr/>
          </a:p>
          <a:p>
            <a:pPr marL="914400" lvl="1" indent="-317500" algn="l" rtl="0">
              <a:spcBef>
                <a:spcPts val="0"/>
              </a:spcBef>
              <a:spcAft>
                <a:spcPts val="0"/>
              </a:spcAft>
              <a:buSzPts val="1400"/>
              <a:buChar char="○"/>
            </a:pPr>
            <a:r>
              <a:rPr lang="en"/>
              <a:t>applications of text mining (Conversational agents)</a:t>
            </a:r>
            <a:endParaRPr/>
          </a:p>
          <a:p>
            <a:pPr marL="45720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6"/>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Basket Analysis: </a:t>
            </a:r>
            <a:r>
              <a:rPr lang="en" u="sng">
                <a:solidFill>
                  <a:srgbClr val="FF0000"/>
                </a:solidFill>
              </a:rPr>
              <a:t>Lift</a:t>
            </a:r>
            <a:endParaRPr u="sng">
              <a:solidFill>
                <a:srgbClr val="FF0000"/>
              </a:solidFill>
            </a:endParaRPr>
          </a:p>
        </p:txBody>
      </p:sp>
      <p:sp>
        <p:nvSpPr>
          <p:cNvPr id="272" name="Google Shape;272;p46"/>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Lift (A=&gt; B):</a:t>
            </a:r>
            <a:endParaRPr b="1"/>
          </a:p>
          <a:p>
            <a:pPr marL="0" lvl="0" indent="0" algn="ctr" rtl="0">
              <a:spcBef>
                <a:spcPts val="1600"/>
              </a:spcBef>
              <a:spcAft>
                <a:spcPts val="0"/>
              </a:spcAft>
              <a:buNone/>
            </a:pPr>
            <a:r>
              <a:rPr lang="en"/>
              <a:t>transactions containing {A,B} = Support {A,B} </a:t>
            </a:r>
            <a:endParaRPr/>
          </a:p>
          <a:p>
            <a:pPr marL="0" lvl="0" indent="0" algn="ctr" rtl="0">
              <a:spcBef>
                <a:spcPts val="1600"/>
              </a:spcBef>
              <a:spcAft>
                <a:spcPts val="1600"/>
              </a:spcAft>
              <a:buNone/>
            </a:pPr>
            <a:r>
              <a:rPr lang="en"/>
              <a:t>Support {A} * Support {B} </a:t>
            </a:r>
            <a:endParaRPr/>
          </a:p>
        </p:txBody>
      </p:sp>
      <p:pic>
        <p:nvPicPr>
          <p:cNvPr id="273" name="Google Shape;273;p46"/>
          <p:cNvPicPr preferRelativeResize="0"/>
          <p:nvPr/>
        </p:nvPicPr>
        <p:blipFill>
          <a:blip r:embed="rId3">
            <a:alphaModFix/>
          </a:blip>
          <a:stretch>
            <a:fillRect/>
          </a:stretch>
        </p:blipFill>
        <p:spPr>
          <a:xfrm>
            <a:off x="3609325" y="3684024"/>
            <a:ext cx="5411874" cy="1364750"/>
          </a:xfrm>
          <a:prstGeom prst="rect">
            <a:avLst/>
          </a:prstGeom>
          <a:noFill/>
          <a:ln>
            <a:noFill/>
          </a:ln>
        </p:spPr>
      </p:pic>
      <p:cxnSp>
        <p:nvCxnSpPr>
          <p:cNvPr id="274" name="Google Shape;274;p46"/>
          <p:cNvCxnSpPr/>
          <p:nvPr/>
        </p:nvCxnSpPr>
        <p:spPr>
          <a:xfrm rot="10800000" flipH="1">
            <a:off x="2589950" y="1746025"/>
            <a:ext cx="4139400" cy="29100"/>
          </a:xfrm>
          <a:prstGeom prst="straightConnector1">
            <a:avLst/>
          </a:prstGeom>
          <a:noFill/>
          <a:ln w="9525" cap="flat" cmpd="sng">
            <a:solidFill>
              <a:schemeClr val="dk2"/>
            </a:solidFill>
            <a:prstDash val="solid"/>
            <a:round/>
            <a:headEnd type="none" w="med" len="med"/>
            <a:tailEnd type="none" w="med" len="med"/>
          </a:ln>
        </p:spPr>
      </p:cxnSp>
      <p:sp>
        <p:nvSpPr>
          <p:cNvPr id="275" name="Google Shape;275;p46"/>
          <p:cNvSpPr txBox="1"/>
          <p:nvPr/>
        </p:nvSpPr>
        <p:spPr>
          <a:xfrm>
            <a:off x="109800" y="2319325"/>
            <a:ext cx="8924400" cy="13647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Interpretation: </a:t>
            </a:r>
            <a:endParaRPr/>
          </a:p>
          <a:p>
            <a:pPr marL="457200" lvl="0" indent="-317500" algn="l" rtl="0">
              <a:spcBef>
                <a:spcPts val="0"/>
              </a:spcBef>
              <a:spcAft>
                <a:spcPts val="0"/>
              </a:spcAft>
              <a:buSzPts val="1400"/>
              <a:buChar char="●"/>
            </a:pPr>
            <a:r>
              <a:rPr lang="en"/>
              <a:t>Often considered a </a:t>
            </a:r>
            <a:r>
              <a:rPr lang="en">
                <a:solidFill>
                  <a:srgbClr val="0000FF"/>
                </a:solidFill>
              </a:rPr>
              <a:t>quality</a:t>
            </a:r>
            <a:r>
              <a:rPr lang="en"/>
              <a:t> measure for a rule.  Lift &gt; 1 is how much better we are predicting {B} than just knowing support {B}.  Higher values indicate more effective rules in predicting RHS</a:t>
            </a:r>
            <a:endParaRPr/>
          </a:p>
          <a:p>
            <a:pPr marL="457200" lvl="0" indent="-317500" algn="l" rtl="0">
              <a:spcBef>
                <a:spcPts val="0"/>
              </a:spcBef>
              <a:spcAft>
                <a:spcPts val="0"/>
              </a:spcAft>
              <a:buSzPts val="1400"/>
              <a:buChar char="●"/>
            </a:pPr>
            <a:r>
              <a:rPr lang="en"/>
              <a:t>Lift = 1 suggests independence between {A} and {B}</a:t>
            </a:r>
            <a:endParaRPr/>
          </a:p>
          <a:p>
            <a:pPr marL="457200" lvl="0" indent="-317500" algn="l" rtl="0">
              <a:spcBef>
                <a:spcPts val="0"/>
              </a:spcBef>
              <a:spcAft>
                <a:spcPts val="0"/>
              </a:spcAft>
              <a:buSzPts val="1400"/>
              <a:buChar char="●"/>
            </a:pPr>
            <a:r>
              <a:rPr lang="en"/>
              <a:t>Lift is very similar correlation (general measure of association between two itemsets).  It doesn’t change if you swap the LHS / RHS</a:t>
            </a:r>
            <a:endParaRPr/>
          </a:p>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7"/>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Calculate the Metrics</a:t>
            </a:r>
            <a:endParaRPr/>
          </a:p>
        </p:txBody>
      </p:sp>
      <p:pic>
        <p:nvPicPr>
          <p:cNvPr id="281" name="Google Shape;281;p47"/>
          <p:cNvPicPr preferRelativeResize="0"/>
          <p:nvPr/>
        </p:nvPicPr>
        <p:blipFill>
          <a:blip r:embed="rId3">
            <a:alphaModFix/>
          </a:blip>
          <a:stretch>
            <a:fillRect/>
          </a:stretch>
        </p:blipFill>
        <p:spPr>
          <a:xfrm>
            <a:off x="1001275" y="777400"/>
            <a:ext cx="7115450" cy="1794350"/>
          </a:xfrm>
          <a:prstGeom prst="rect">
            <a:avLst/>
          </a:prstGeom>
          <a:noFill/>
          <a:ln>
            <a:noFill/>
          </a:ln>
        </p:spPr>
      </p:pic>
      <p:graphicFrame>
        <p:nvGraphicFramePr>
          <p:cNvPr id="282" name="Google Shape;282;p47"/>
          <p:cNvGraphicFramePr/>
          <p:nvPr>
            <p:extLst>
              <p:ext uri="{D42A27DB-BD31-4B8C-83A1-F6EECF244321}">
                <p14:modId xmlns:p14="http://schemas.microsoft.com/office/powerpoint/2010/main" val="3245426795"/>
              </p:ext>
            </p:extLst>
          </p:nvPr>
        </p:nvGraphicFramePr>
        <p:xfrm>
          <a:off x="952500" y="2709850"/>
          <a:ext cx="7239000" cy="1981050"/>
        </p:xfrm>
        <a:graphic>
          <a:graphicData uri="http://schemas.openxmlformats.org/drawingml/2006/table">
            <a:tbl>
              <a:tblPr>
                <a:noFill/>
                <a:tableStyleId>{5A928E98-4945-4B55-B263-8ECB9C16F113}</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latin typeface="Merriweather"/>
                          <a:ea typeface="Merriweather"/>
                          <a:cs typeface="Merriweather"/>
                          <a:sym typeface="Merriweather"/>
                        </a:rPr>
                        <a:t>Rule</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dirty="0">
                          <a:latin typeface="Merriweather"/>
                          <a:ea typeface="Merriweather"/>
                          <a:cs typeface="Merriweather"/>
                          <a:sym typeface="Merriweather"/>
                        </a:rPr>
                        <a:t>Support</a:t>
                      </a:r>
                      <a:endParaRPr dirty="0">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dirty="0">
                          <a:latin typeface="Merriweather"/>
                          <a:ea typeface="Merriweather"/>
                          <a:cs typeface="Merriweather"/>
                          <a:sym typeface="Merriweather"/>
                        </a:rPr>
                        <a:t>Confidence</a:t>
                      </a:r>
                      <a:endParaRPr dirty="0">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Lift</a:t>
                      </a:r>
                      <a:endParaRPr>
                        <a:latin typeface="Merriweather"/>
                        <a:ea typeface="Merriweather"/>
                        <a:cs typeface="Merriweather"/>
                        <a:sym typeface="Merriweathe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Merriweather"/>
                          <a:ea typeface="Merriweather"/>
                          <a:cs typeface="Merriweather"/>
                          <a:sym typeface="Merriweather"/>
                        </a:rPr>
                        <a:t>A =&gt; D</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⅖ =.4</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dirty="0">
                          <a:latin typeface="Merriweather"/>
                          <a:ea typeface="Merriweather"/>
                          <a:cs typeface="Merriweather"/>
                          <a:sym typeface="Merriweather"/>
                        </a:rPr>
                        <a:t>2/3</a:t>
                      </a:r>
                      <a:endParaRPr dirty="0">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(⅖)/ (⅗)*(⅗) = 1.11</a:t>
                      </a:r>
                      <a:endParaRPr>
                        <a:latin typeface="Merriweather"/>
                        <a:ea typeface="Merriweather"/>
                        <a:cs typeface="Merriweather"/>
                        <a:sym typeface="Merriweathe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Merriweather"/>
                          <a:ea typeface="Merriweather"/>
                          <a:cs typeface="Merriweather"/>
                          <a:sym typeface="Merriweather"/>
                        </a:rPr>
                        <a:t>C =&gt; A</a:t>
                      </a:r>
                      <a:endParaRPr>
                        <a:latin typeface="Merriweather"/>
                        <a:ea typeface="Merriweather"/>
                        <a:cs typeface="Merriweather"/>
                        <a:sym typeface="Merriweather"/>
                      </a:endParaRPr>
                    </a:p>
                  </a:txBody>
                  <a:tcPr marL="91425" marR="91425" marT="91425" marB="91425"/>
                </a:tc>
                <a:tc>
                  <a:txBody>
                    <a:bodyPr/>
                    <a:lstStyle/>
                    <a:p>
                      <a:pPr marL="0" lvl="0" indent="0" algn="l" rtl="0">
                        <a:spcBef>
                          <a:spcPts val="0"/>
                        </a:spcBef>
                        <a:spcAft>
                          <a:spcPts val="0"/>
                        </a:spcAft>
                        <a:buNone/>
                      </a:pPr>
                      <a:r>
                        <a:rPr lang="en-US" dirty="0"/>
                        <a:t>2/5</a:t>
                      </a:r>
                      <a:endParaRPr dirty="0"/>
                    </a:p>
                  </a:txBody>
                  <a:tcPr marL="91425" marR="91425" marT="91425" marB="91425"/>
                </a:tc>
                <a:tc>
                  <a:txBody>
                    <a:bodyPr/>
                    <a:lstStyle/>
                    <a:p>
                      <a:pPr marL="0" lvl="0" indent="0" algn="l" rtl="0">
                        <a:spcBef>
                          <a:spcPts val="0"/>
                        </a:spcBef>
                        <a:spcAft>
                          <a:spcPts val="0"/>
                        </a:spcAft>
                        <a:buNone/>
                      </a:pPr>
                      <a:r>
                        <a:rPr lang="en-US" dirty="0"/>
                        <a:t>2/4</a:t>
                      </a:r>
                      <a:endParaRPr dirty="0"/>
                    </a:p>
                  </a:txBody>
                  <a:tcPr marL="91425" marR="91425" marT="91425" marB="91425"/>
                </a:tc>
                <a:tc>
                  <a:txBody>
                    <a:bodyPr/>
                    <a:lstStyle/>
                    <a:p>
                      <a:pPr marL="0" lvl="0" indent="0" algn="l" rtl="0">
                        <a:spcBef>
                          <a:spcPts val="0"/>
                        </a:spcBef>
                        <a:spcAft>
                          <a:spcPts val="0"/>
                        </a:spcAft>
                        <a:buNone/>
                      </a:pPr>
                      <a:r>
                        <a:rPr lang="en-US" dirty="0"/>
                        <a:t>(2/5)/ (3/5)*(4/5)</a:t>
                      </a:r>
                      <a:endParaRPr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latin typeface="Merriweather"/>
                          <a:ea typeface="Merriweather"/>
                          <a:cs typeface="Merriweather"/>
                          <a:sym typeface="Merriweather"/>
                        </a:rPr>
                        <a:t>A =&gt; C</a:t>
                      </a:r>
                      <a:endParaRPr>
                        <a:latin typeface="Merriweather"/>
                        <a:ea typeface="Merriweather"/>
                        <a:cs typeface="Merriweather"/>
                        <a:sym typeface="Merriweather"/>
                      </a:endParaRPr>
                    </a:p>
                  </a:txBody>
                  <a:tcPr marL="91425" marR="91425" marT="91425" marB="91425"/>
                </a:tc>
                <a:tc>
                  <a:txBody>
                    <a:bodyPr/>
                    <a:lstStyle/>
                    <a:p>
                      <a:pPr marL="0" lvl="0" indent="0" algn="l" rtl="0">
                        <a:spcBef>
                          <a:spcPts val="0"/>
                        </a:spcBef>
                        <a:spcAft>
                          <a:spcPts val="0"/>
                        </a:spcAft>
                        <a:buNone/>
                      </a:pPr>
                      <a:r>
                        <a:rPr lang="en-US" dirty="0"/>
                        <a:t>2/5</a:t>
                      </a:r>
                      <a:endParaRPr dirty="0"/>
                    </a:p>
                  </a:txBody>
                  <a:tcPr marL="91425" marR="91425" marT="91425" marB="91425"/>
                </a:tc>
                <a:tc>
                  <a:txBody>
                    <a:bodyPr/>
                    <a:lstStyle/>
                    <a:p>
                      <a:pPr marL="0" lvl="0" indent="0" algn="l" rtl="0">
                        <a:spcBef>
                          <a:spcPts val="0"/>
                        </a:spcBef>
                        <a:spcAft>
                          <a:spcPts val="0"/>
                        </a:spcAft>
                        <a:buNone/>
                      </a:pPr>
                      <a:r>
                        <a:rPr lang="en-US" dirty="0"/>
                        <a:t>2/3</a:t>
                      </a:r>
                      <a:endParaRPr dirty="0"/>
                    </a:p>
                  </a:txBody>
                  <a:tcPr marL="91425" marR="91425" marT="91425" marB="91425"/>
                </a:tc>
                <a:tc>
                  <a:txBody>
                    <a:bodyPr/>
                    <a:lstStyle/>
                    <a:p>
                      <a:pPr marL="0" lvl="0" indent="0" algn="l" rtl="0">
                        <a:spcBef>
                          <a:spcPts val="0"/>
                        </a:spcBef>
                        <a:spcAft>
                          <a:spcPts val="0"/>
                        </a:spcAft>
                        <a:buNone/>
                      </a:pPr>
                      <a:r>
                        <a:rPr lang="en-US" dirty="0"/>
                        <a:t>(2/5)/(3/5)*(4/5)</a:t>
                      </a:r>
                      <a:endParaRPr dirty="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latin typeface="Merriweather"/>
                          <a:ea typeface="Merriweather"/>
                          <a:cs typeface="Merriweather"/>
                          <a:sym typeface="Merriweather"/>
                        </a:rPr>
                        <a:t>B &amp; C =&gt; D</a:t>
                      </a:r>
                      <a:endParaRPr>
                        <a:latin typeface="Merriweather"/>
                        <a:ea typeface="Merriweather"/>
                        <a:cs typeface="Merriweather"/>
                        <a:sym typeface="Merriweather"/>
                      </a:endParaRPr>
                    </a:p>
                  </a:txBody>
                  <a:tcPr marL="91425" marR="91425" marT="91425" marB="91425"/>
                </a:tc>
                <a:tc>
                  <a:txBody>
                    <a:bodyPr/>
                    <a:lstStyle/>
                    <a:p>
                      <a:pPr marL="0" lvl="0" indent="0" algn="l" rtl="0">
                        <a:spcBef>
                          <a:spcPts val="0"/>
                        </a:spcBef>
                        <a:spcAft>
                          <a:spcPts val="0"/>
                        </a:spcAft>
                        <a:buNone/>
                      </a:pPr>
                      <a:r>
                        <a:rPr lang="en-US" dirty="0"/>
                        <a:t>1/5</a:t>
                      </a:r>
                      <a:endParaRPr dirty="0"/>
                    </a:p>
                  </a:txBody>
                  <a:tcPr marL="91425" marR="91425" marT="91425" marB="91425"/>
                </a:tc>
                <a:tc>
                  <a:txBody>
                    <a:bodyPr/>
                    <a:lstStyle/>
                    <a:p>
                      <a:pPr marL="0" lvl="0" indent="0" algn="l" rtl="0">
                        <a:spcBef>
                          <a:spcPts val="0"/>
                        </a:spcBef>
                        <a:spcAft>
                          <a:spcPts val="0"/>
                        </a:spcAft>
                        <a:buNone/>
                      </a:pPr>
                      <a:r>
                        <a:rPr lang="en-US" dirty="0"/>
                        <a:t>1/3</a:t>
                      </a:r>
                      <a:endParaRPr dirty="0"/>
                    </a:p>
                  </a:txBody>
                  <a:tcPr marL="91425" marR="91425" marT="91425" marB="91425"/>
                </a:tc>
                <a:tc>
                  <a:txBody>
                    <a:bodyPr/>
                    <a:lstStyle/>
                    <a:p>
                      <a:pPr marL="0" lvl="0" indent="0" algn="l" rtl="0">
                        <a:spcBef>
                          <a:spcPts val="0"/>
                        </a:spcBef>
                        <a:spcAft>
                          <a:spcPts val="0"/>
                        </a:spcAft>
                        <a:buNone/>
                      </a:pPr>
                      <a:r>
                        <a:rPr lang="en-US" dirty="0"/>
                        <a:t>(1/5)/ (3/5)*(3/5)</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86"/>
        <p:cNvGrpSpPr/>
        <p:nvPr/>
      </p:nvGrpSpPr>
      <p:grpSpPr>
        <a:xfrm>
          <a:off x="0" y="0"/>
          <a:ext cx="0" cy="0"/>
          <a:chOff x="0" y="0"/>
          <a:chExt cx="0" cy="0"/>
        </a:xfrm>
      </p:grpSpPr>
      <p:sp>
        <p:nvSpPr>
          <p:cNvPr id="287" name="Google Shape;287;p48"/>
          <p:cNvSpPr txBox="1">
            <a:spLocks noGrp="1"/>
          </p:cNvSpPr>
          <p:nvPr>
            <p:ph type="body" idx="1"/>
          </p:nvPr>
        </p:nvSpPr>
        <p:spPr>
          <a:xfrm>
            <a:off x="126875" y="3940150"/>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Your Turn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9"/>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Calculate the Metrics</a:t>
            </a:r>
            <a:endParaRPr/>
          </a:p>
        </p:txBody>
      </p:sp>
      <p:pic>
        <p:nvPicPr>
          <p:cNvPr id="293" name="Google Shape;293;p49"/>
          <p:cNvPicPr preferRelativeResize="0"/>
          <p:nvPr/>
        </p:nvPicPr>
        <p:blipFill>
          <a:blip r:embed="rId3">
            <a:alphaModFix/>
          </a:blip>
          <a:stretch>
            <a:fillRect/>
          </a:stretch>
        </p:blipFill>
        <p:spPr>
          <a:xfrm>
            <a:off x="1001275" y="777400"/>
            <a:ext cx="7115450" cy="1794350"/>
          </a:xfrm>
          <a:prstGeom prst="rect">
            <a:avLst/>
          </a:prstGeom>
          <a:noFill/>
          <a:ln>
            <a:noFill/>
          </a:ln>
        </p:spPr>
      </p:pic>
      <p:graphicFrame>
        <p:nvGraphicFramePr>
          <p:cNvPr id="294" name="Google Shape;294;p49"/>
          <p:cNvGraphicFramePr/>
          <p:nvPr/>
        </p:nvGraphicFramePr>
        <p:xfrm>
          <a:off x="952500" y="2709850"/>
          <a:ext cx="7239000" cy="1981050"/>
        </p:xfrm>
        <a:graphic>
          <a:graphicData uri="http://schemas.openxmlformats.org/drawingml/2006/table">
            <a:tbl>
              <a:tblPr>
                <a:noFill/>
                <a:tableStyleId>{5A928E98-4945-4B55-B263-8ECB9C16F113}</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latin typeface="Merriweather"/>
                          <a:ea typeface="Merriweather"/>
                          <a:cs typeface="Merriweather"/>
                          <a:sym typeface="Merriweather"/>
                        </a:rPr>
                        <a:t>Rule</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Support</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Confidence</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Lift</a:t>
                      </a:r>
                      <a:endParaRPr>
                        <a:latin typeface="Merriweather"/>
                        <a:ea typeface="Merriweather"/>
                        <a:cs typeface="Merriweather"/>
                        <a:sym typeface="Merriweathe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Merriweather"/>
                          <a:ea typeface="Merriweather"/>
                          <a:cs typeface="Merriweather"/>
                          <a:sym typeface="Merriweather"/>
                        </a:rPr>
                        <a:t>A =&gt; D</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⅖ =.4</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2/3</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(⅖)/ (⅗)*(⅗) = 1.11</a:t>
                      </a:r>
                      <a:endParaRPr>
                        <a:latin typeface="Merriweather"/>
                        <a:ea typeface="Merriweather"/>
                        <a:cs typeface="Merriweather"/>
                        <a:sym typeface="Merriweathe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Merriweather"/>
                          <a:ea typeface="Merriweather"/>
                          <a:cs typeface="Merriweather"/>
                          <a:sym typeface="Merriweather"/>
                        </a:rPr>
                        <a:t>C =&gt; A</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2 / 5</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2 / 4</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.4 / (⅘)*(⅗) = .833</a:t>
                      </a:r>
                      <a:endParaRPr>
                        <a:latin typeface="Merriweather"/>
                        <a:ea typeface="Merriweather"/>
                        <a:cs typeface="Merriweather"/>
                        <a:sym typeface="Merriweathe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latin typeface="Merriweather"/>
                          <a:ea typeface="Merriweather"/>
                          <a:cs typeface="Merriweather"/>
                          <a:sym typeface="Merriweather"/>
                        </a:rPr>
                        <a:t>A =&gt; C</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2 / 5</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2 / 3</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.4 / (⅗)*(⅘)=.833</a:t>
                      </a:r>
                      <a:endParaRPr>
                        <a:latin typeface="Merriweather"/>
                        <a:ea typeface="Merriweather"/>
                        <a:cs typeface="Merriweather"/>
                        <a:sym typeface="Merriweathe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latin typeface="Merriweather"/>
                          <a:ea typeface="Merriweather"/>
                          <a:cs typeface="Merriweather"/>
                          <a:sym typeface="Merriweather"/>
                        </a:rPr>
                        <a:t>B &amp; C =&gt; D</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1 / 5</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1 / 3</a:t>
                      </a:r>
                      <a:endParaRPr>
                        <a:latin typeface="Merriweather"/>
                        <a:ea typeface="Merriweather"/>
                        <a:cs typeface="Merriweather"/>
                        <a:sym typeface="Merriweather"/>
                      </a:endParaRPr>
                    </a:p>
                  </a:txBody>
                  <a:tcPr marL="91425" marR="91425" marT="91425" marB="91425"/>
                </a:tc>
                <a:tc>
                  <a:txBody>
                    <a:bodyPr/>
                    <a:lstStyle/>
                    <a:p>
                      <a:pPr marL="0" lvl="0" indent="0" algn="ctr" rtl="0">
                        <a:spcBef>
                          <a:spcPts val="0"/>
                        </a:spcBef>
                        <a:spcAft>
                          <a:spcPts val="0"/>
                        </a:spcAft>
                        <a:buNone/>
                      </a:pPr>
                      <a:r>
                        <a:rPr lang="en">
                          <a:latin typeface="Merriweather"/>
                          <a:ea typeface="Merriweather"/>
                          <a:cs typeface="Merriweather"/>
                          <a:sym typeface="Merriweather"/>
                        </a:rPr>
                        <a:t>.2 / (⅗)*(⅗) = .555</a:t>
                      </a:r>
                      <a:endParaRPr>
                        <a:latin typeface="Merriweather"/>
                        <a:ea typeface="Merriweather"/>
                        <a:cs typeface="Merriweather"/>
                        <a:sym typeface="Merriweathe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Thought Experiment:  </a:t>
            </a:r>
            <a:endParaRPr/>
          </a:p>
          <a:p>
            <a:pPr marL="0" lvl="0" indent="0" algn="ctr" rtl="0">
              <a:spcBef>
                <a:spcPts val="0"/>
              </a:spcBef>
              <a:spcAft>
                <a:spcPts val="0"/>
              </a:spcAft>
              <a:buNone/>
            </a:pPr>
            <a:r>
              <a:rPr lang="en" sz="2200">
                <a:solidFill>
                  <a:srgbClr val="FF0000"/>
                </a:solidFill>
              </a:rPr>
              <a:t>Stepping back, as an analyst trying to solve a business problem, how can we combine Support / Confidence / Lift in relationship the rules?</a:t>
            </a:r>
            <a:endParaRPr sz="220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1"/>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the data support Market Basket Analysis</a:t>
            </a:r>
            <a:endParaRPr/>
          </a:p>
        </p:txBody>
      </p:sp>
      <p:sp>
        <p:nvSpPr>
          <p:cNvPr id="305" name="Google Shape;305;p51"/>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need data with collection of items, if minimal, association rules are probably not a good technique</a:t>
            </a:r>
            <a:endParaRPr/>
          </a:p>
        </p:txBody>
      </p:sp>
      <p:pic>
        <p:nvPicPr>
          <p:cNvPr id="306" name="Google Shape;306;p51"/>
          <p:cNvPicPr preferRelativeResize="0"/>
          <p:nvPr/>
        </p:nvPicPr>
        <p:blipFill>
          <a:blip r:embed="rId3">
            <a:alphaModFix/>
          </a:blip>
          <a:stretch>
            <a:fillRect/>
          </a:stretch>
        </p:blipFill>
        <p:spPr>
          <a:xfrm>
            <a:off x="1136948" y="1457902"/>
            <a:ext cx="6844101" cy="34164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2"/>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Parting Notes</a:t>
            </a:r>
            <a:endParaRPr/>
          </a:p>
        </p:txBody>
      </p:sp>
      <p:sp>
        <p:nvSpPr>
          <p:cNvPr id="312" name="Google Shape;312;p52"/>
          <p:cNvSpPr txBox="1">
            <a:spLocks noGrp="1"/>
          </p:cNvSpPr>
          <p:nvPr>
            <p:ph type="body" idx="1"/>
          </p:nvPr>
        </p:nvSpPr>
        <p:spPr>
          <a:xfrm>
            <a:off x="96800" y="727325"/>
            <a:ext cx="89244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Rules need to be actionable (not </a:t>
            </a:r>
            <a:r>
              <a:rPr lang="en" i="1"/>
              <a:t>very </a:t>
            </a:r>
            <a:r>
              <a:rPr lang="en"/>
              <a:t>rare, but this is also debatable)</a:t>
            </a:r>
            <a:endParaRPr/>
          </a:p>
          <a:p>
            <a:pPr marL="457200" lvl="0" indent="-342900" algn="l" rtl="0">
              <a:spcBef>
                <a:spcPts val="0"/>
              </a:spcBef>
              <a:spcAft>
                <a:spcPts val="0"/>
              </a:spcAft>
              <a:buSzPts val="1800"/>
              <a:buChar char="-"/>
            </a:pPr>
            <a:r>
              <a:rPr lang="en">
                <a:solidFill>
                  <a:srgbClr val="FF0000"/>
                </a:solidFill>
              </a:rPr>
              <a:t>Rules are not causation</a:t>
            </a:r>
            <a:r>
              <a:rPr lang="en"/>
              <a:t>, but help us find patterns of co-occurrence</a:t>
            </a:r>
            <a:endParaRPr/>
          </a:p>
          <a:p>
            <a:pPr marL="457200" lvl="0" indent="-342900" algn="l" rtl="0">
              <a:spcBef>
                <a:spcPts val="0"/>
              </a:spcBef>
              <a:spcAft>
                <a:spcPts val="0"/>
              </a:spcAft>
              <a:buSzPts val="1800"/>
              <a:buChar char="-"/>
            </a:pPr>
            <a:r>
              <a:rPr lang="en"/>
              <a:t>Rules can be symmetric, so it often helps to frame the problem in the context of the LHS or RHS</a:t>
            </a:r>
            <a:endParaRPr/>
          </a:p>
          <a:p>
            <a:pPr marL="914400" lvl="1" indent="-317500" algn="l" rtl="0">
              <a:spcBef>
                <a:spcPts val="0"/>
              </a:spcBef>
              <a:spcAft>
                <a:spcPts val="0"/>
              </a:spcAft>
              <a:buSzPts val="1400"/>
              <a:buChar char="-"/>
            </a:pPr>
            <a:r>
              <a:rPr lang="en"/>
              <a:t>I tend to frame relative to the RHS</a:t>
            </a:r>
            <a:endParaRPr/>
          </a:p>
          <a:p>
            <a:pPr marL="914400" lvl="1" indent="-317500" algn="l" rtl="0">
              <a:spcBef>
                <a:spcPts val="0"/>
              </a:spcBef>
              <a:spcAft>
                <a:spcPts val="0"/>
              </a:spcAft>
              <a:buSzPts val="1400"/>
              <a:buChar char="-"/>
            </a:pPr>
            <a:r>
              <a:rPr lang="en"/>
              <a:t>To sell more of the RHS, find the itemsets in the LHS to help build strategies for upsell or cross-promotion</a:t>
            </a:r>
            <a:endParaRPr/>
          </a:p>
          <a:p>
            <a:pPr marL="457200" lvl="0" indent="0" algn="l" rtl="0">
              <a:spcBef>
                <a:spcPts val="1600"/>
              </a:spcBef>
              <a:spcAft>
                <a:spcPts val="16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But what does a dataset look like?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4"/>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The transactional datasets can vary in how they are stored</a:t>
            </a:r>
            <a:endParaRPr sz="2400"/>
          </a:p>
        </p:txBody>
      </p:sp>
      <p:pic>
        <p:nvPicPr>
          <p:cNvPr id="323" name="Google Shape;323;p54"/>
          <p:cNvPicPr preferRelativeResize="0"/>
          <p:nvPr/>
        </p:nvPicPr>
        <p:blipFill>
          <a:blip r:embed="rId3">
            <a:alphaModFix/>
          </a:blip>
          <a:stretch>
            <a:fillRect/>
          </a:stretch>
        </p:blipFill>
        <p:spPr>
          <a:xfrm>
            <a:off x="833100" y="776288"/>
            <a:ext cx="2581275" cy="3590925"/>
          </a:xfrm>
          <a:prstGeom prst="rect">
            <a:avLst/>
          </a:prstGeom>
          <a:noFill/>
          <a:ln>
            <a:noFill/>
          </a:ln>
        </p:spPr>
      </p:pic>
      <p:pic>
        <p:nvPicPr>
          <p:cNvPr id="324" name="Google Shape;324;p54"/>
          <p:cNvPicPr preferRelativeResize="0"/>
          <p:nvPr/>
        </p:nvPicPr>
        <p:blipFill>
          <a:blip r:embed="rId4">
            <a:alphaModFix/>
          </a:blip>
          <a:stretch>
            <a:fillRect/>
          </a:stretch>
        </p:blipFill>
        <p:spPr>
          <a:xfrm>
            <a:off x="5671850" y="1304925"/>
            <a:ext cx="2743200" cy="2533650"/>
          </a:xfrm>
          <a:prstGeom prst="rect">
            <a:avLst/>
          </a:prstGeom>
          <a:noFill/>
          <a:ln>
            <a:noFill/>
          </a:ln>
        </p:spPr>
      </p:pic>
      <p:sp>
        <p:nvSpPr>
          <p:cNvPr id="325" name="Google Shape;325;p54"/>
          <p:cNvSpPr txBox="1"/>
          <p:nvPr/>
        </p:nvSpPr>
        <p:spPr>
          <a:xfrm>
            <a:off x="1291150" y="4287425"/>
            <a:ext cx="20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erriweather"/>
                <a:ea typeface="Merriweather"/>
                <a:cs typeface="Merriweather"/>
                <a:sym typeface="Merriweather"/>
              </a:rPr>
              <a:t>Single format</a:t>
            </a:r>
            <a:endParaRPr>
              <a:latin typeface="Merriweather"/>
              <a:ea typeface="Merriweather"/>
              <a:cs typeface="Merriweather"/>
              <a:sym typeface="Merriweather"/>
            </a:endParaRPr>
          </a:p>
        </p:txBody>
      </p:sp>
      <p:sp>
        <p:nvSpPr>
          <p:cNvPr id="326" name="Google Shape;326;p54"/>
          <p:cNvSpPr txBox="1"/>
          <p:nvPr/>
        </p:nvSpPr>
        <p:spPr>
          <a:xfrm>
            <a:off x="6074800" y="3773200"/>
            <a:ext cx="20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erriweather"/>
                <a:ea typeface="Merriweather"/>
                <a:cs typeface="Merriweather"/>
                <a:sym typeface="Merriweather"/>
              </a:rPr>
              <a:t>Basket format</a:t>
            </a:r>
            <a:endParaRPr>
              <a:latin typeface="Merriweather"/>
              <a:ea typeface="Merriweather"/>
              <a:cs typeface="Merriweather"/>
              <a:sym typeface="Merriweather"/>
            </a:endParaRPr>
          </a:p>
        </p:txBody>
      </p:sp>
      <p:sp>
        <p:nvSpPr>
          <p:cNvPr id="327" name="Google Shape;327;p54"/>
          <p:cNvSpPr txBox="1"/>
          <p:nvPr/>
        </p:nvSpPr>
        <p:spPr>
          <a:xfrm>
            <a:off x="3877775" y="4410150"/>
            <a:ext cx="5094300" cy="5850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Merriweather"/>
                <a:ea typeface="Merriweather"/>
                <a:cs typeface="Merriweather"/>
                <a:sym typeface="Merriweather"/>
              </a:rPr>
              <a:t>Luckily, python/pandas make it really easy to modify the origin source data to fit the libraries expected format</a:t>
            </a:r>
            <a:endParaRPr sz="1300">
              <a:latin typeface="Merriweather"/>
              <a:ea typeface="Merriweather"/>
              <a:cs typeface="Merriweather"/>
              <a:sym typeface="Merriweath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5"/>
          <p:cNvSpPr txBox="1">
            <a:spLocks noGrp="1"/>
          </p:cNvSpPr>
          <p:nvPr>
            <p:ph type="title"/>
          </p:nvPr>
        </p:nvSpPr>
        <p:spPr>
          <a:xfrm>
            <a:off x="96800" y="66600"/>
            <a:ext cx="89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t>
            </a:r>
            <a:r>
              <a:rPr lang="en">
                <a:solidFill>
                  <a:srgbClr val="0000FF"/>
                </a:solidFill>
              </a:rPr>
              <a:t>mlxtend</a:t>
            </a:r>
            <a:r>
              <a:rPr lang="en"/>
              <a:t> format</a:t>
            </a:r>
            <a:endParaRPr/>
          </a:p>
        </p:txBody>
      </p:sp>
      <p:pic>
        <p:nvPicPr>
          <p:cNvPr id="333" name="Google Shape;333;p55"/>
          <p:cNvPicPr preferRelativeResize="0"/>
          <p:nvPr/>
        </p:nvPicPr>
        <p:blipFill>
          <a:blip r:embed="rId3">
            <a:alphaModFix/>
          </a:blip>
          <a:stretch>
            <a:fillRect/>
          </a:stretch>
        </p:blipFill>
        <p:spPr>
          <a:xfrm>
            <a:off x="1043575" y="896950"/>
            <a:ext cx="2876550" cy="3762375"/>
          </a:xfrm>
          <a:prstGeom prst="rect">
            <a:avLst/>
          </a:prstGeom>
          <a:noFill/>
          <a:ln>
            <a:noFill/>
          </a:ln>
        </p:spPr>
      </p:pic>
      <p:sp>
        <p:nvSpPr>
          <p:cNvPr id="334" name="Google Shape;334;p55"/>
          <p:cNvSpPr/>
          <p:nvPr/>
        </p:nvSpPr>
        <p:spPr>
          <a:xfrm>
            <a:off x="4158913" y="2571750"/>
            <a:ext cx="1487700" cy="364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55"/>
          <p:cNvPicPr preferRelativeResize="0"/>
          <p:nvPr/>
        </p:nvPicPr>
        <p:blipFill>
          <a:blip r:embed="rId4">
            <a:alphaModFix/>
          </a:blip>
          <a:stretch>
            <a:fillRect/>
          </a:stretch>
        </p:blipFill>
        <p:spPr>
          <a:xfrm>
            <a:off x="5885400" y="1977575"/>
            <a:ext cx="3021975" cy="1434963"/>
          </a:xfrm>
          <a:prstGeom prst="rect">
            <a:avLst/>
          </a:prstGeom>
          <a:noFill/>
          <a:ln>
            <a:noFill/>
          </a:ln>
        </p:spPr>
      </p:pic>
      <p:sp>
        <p:nvSpPr>
          <p:cNvPr id="336" name="Google Shape;336;p55"/>
          <p:cNvSpPr txBox="1"/>
          <p:nvPr/>
        </p:nvSpPr>
        <p:spPr>
          <a:xfrm>
            <a:off x="5129475" y="3782200"/>
            <a:ext cx="3255900" cy="6156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erriweather"/>
                <a:ea typeface="Merriweather"/>
                <a:cs typeface="Merriweather"/>
                <a:sym typeface="Merriweather"/>
              </a:rPr>
              <a:t>What do you notice about the dataset on the right?</a:t>
            </a:r>
            <a:endParaRPr>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0"/>
          <p:cNvPicPr preferRelativeResize="0"/>
          <p:nvPr/>
        </p:nvPicPr>
        <p:blipFill>
          <a:blip r:embed="rId3">
            <a:alphaModFix/>
          </a:blip>
          <a:stretch>
            <a:fillRect/>
          </a:stretch>
        </p:blipFill>
        <p:spPr>
          <a:xfrm>
            <a:off x="5277638" y="152400"/>
            <a:ext cx="3629025" cy="4838700"/>
          </a:xfrm>
          <a:prstGeom prst="rect">
            <a:avLst/>
          </a:prstGeom>
          <a:noFill/>
          <a:ln>
            <a:noFill/>
          </a:ln>
        </p:spPr>
      </p:pic>
      <p:sp>
        <p:nvSpPr>
          <p:cNvPr id="95" name="Google Shape;95;p20"/>
          <p:cNvSpPr txBox="1">
            <a:spLocks noGrp="1"/>
          </p:cNvSpPr>
          <p:nvPr>
            <p:ph type="title"/>
          </p:nvPr>
        </p:nvSpPr>
        <p:spPr>
          <a:xfrm>
            <a:off x="266625" y="483325"/>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My </a:t>
            </a:r>
            <a:endParaRPr sz="4000"/>
          </a:p>
          <a:p>
            <a:pPr marL="0" lvl="0" indent="0" algn="l" rtl="0">
              <a:spcBef>
                <a:spcPts val="0"/>
              </a:spcBef>
              <a:spcAft>
                <a:spcPts val="0"/>
              </a:spcAft>
              <a:buNone/>
            </a:pPr>
            <a:r>
              <a:rPr lang="en" sz="4000"/>
              <a:t>Dog </a:t>
            </a:r>
            <a:endParaRPr sz="4000"/>
          </a:p>
          <a:p>
            <a:pPr marL="0" lvl="0" indent="0" algn="l" rtl="0">
              <a:spcBef>
                <a:spcPts val="0"/>
              </a:spcBef>
              <a:spcAft>
                <a:spcPts val="0"/>
              </a:spcAft>
              <a:buNone/>
            </a:pPr>
            <a:r>
              <a:rPr lang="en" sz="4000"/>
              <a:t>Bodhi</a:t>
            </a:r>
            <a:endParaRPr sz="4000"/>
          </a:p>
          <a:p>
            <a:pPr marL="0" lvl="0" indent="0" algn="l" rtl="0">
              <a:spcBef>
                <a:spcPts val="0"/>
              </a:spcBef>
              <a:spcAft>
                <a:spcPts val="0"/>
              </a:spcAft>
              <a:buNone/>
            </a:pPr>
            <a:r>
              <a:rPr lang="en" sz="4000"/>
              <a:t>(Most of the time)</a:t>
            </a:r>
            <a:endParaRPr sz="4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40"/>
        <p:cNvGrpSpPr/>
        <p:nvPr/>
      </p:nvGrpSpPr>
      <p:grpSpPr>
        <a:xfrm>
          <a:off x="0" y="0"/>
          <a:ext cx="0" cy="0"/>
          <a:chOff x="0" y="0"/>
          <a:chExt cx="0" cy="0"/>
        </a:xfrm>
      </p:grpSpPr>
      <p:sp>
        <p:nvSpPr>
          <p:cNvPr id="341" name="Google Shape;341;p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write some python!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66625" y="483325"/>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My </a:t>
            </a:r>
            <a:endParaRPr sz="4000"/>
          </a:p>
          <a:p>
            <a:pPr marL="0" lvl="0" indent="0" algn="l" rtl="0">
              <a:spcBef>
                <a:spcPts val="0"/>
              </a:spcBef>
              <a:spcAft>
                <a:spcPts val="0"/>
              </a:spcAft>
              <a:buNone/>
            </a:pPr>
            <a:r>
              <a:rPr lang="en" sz="4000"/>
              <a:t>Dog </a:t>
            </a:r>
            <a:endParaRPr sz="4000"/>
          </a:p>
          <a:p>
            <a:pPr marL="0" lvl="0" indent="0" algn="l" rtl="0">
              <a:spcBef>
                <a:spcPts val="0"/>
              </a:spcBef>
              <a:spcAft>
                <a:spcPts val="0"/>
              </a:spcAft>
              <a:buNone/>
            </a:pPr>
            <a:r>
              <a:rPr lang="en" sz="4000"/>
              <a:t>Bodhi</a:t>
            </a:r>
            <a:endParaRPr sz="4000"/>
          </a:p>
          <a:p>
            <a:pPr marL="0" lvl="0" indent="0" algn="l" rtl="0">
              <a:spcBef>
                <a:spcPts val="0"/>
              </a:spcBef>
              <a:spcAft>
                <a:spcPts val="0"/>
              </a:spcAft>
              <a:buNone/>
            </a:pPr>
            <a:r>
              <a:rPr lang="en" sz="4000"/>
              <a:t>(</a:t>
            </a:r>
            <a:r>
              <a:rPr lang="en" sz="4000" i="1"/>
              <a:t>sometimes</a:t>
            </a:r>
            <a:r>
              <a:rPr lang="en" sz="4000"/>
              <a:t>)</a:t>
            </a:r>
            <a:endParaRPr sz="4000"/>
          </a:p>
        </p:txBody>
      </p:sp>
      <p:pic>
        <p:nvPicPr>
          <p:cNvPr id="101" name="Google Shape;101;p21"/>
          <p:cNvPicPr preferRelativeResize="0"/>
          <p:nvPr/>
        </p:nvPicPr>
        <p:blipFill>
          <a:blip r:embed="rId3">
            <a:alphaModFix/>
          </a:blip>
          <a:stretch>
            <a:fillRect/>
          </a:stretch>
        </p:blipFill>
        <p:spPr>
          <a:xfrm>
            <a:off x="5062275" y="109600"/>
            <a:ext cx="3693201" cy="4924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body" idx="1"/>
          </p:nvPr>
        </p:nvSpPr>
        <p:spPr>
          <a:xfrm>
            <a:off x="126875" y="3940150"/>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Course Delivery Overview</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3"/>
          <p:cNvPicPr preferRelativeResize="0"/>
          <p:nvPr/>
        </p:nvPicPr>
        <p:blipFill>
          <a:blip r:embed="rId3">
            <a:alphaModFix/>
          </a:blip>
          <a:stretch>
            <a:fillRect/>
          </a:stretch>
        </p:blipFill>
        <p:spPr>
          <a:xfrm>
            <a:off x="1662113" y="2090738"/>
            <a:ext cx="5819775" cy="962025"/>
          </a:xfrm>
          <a:prstGeom prst="rect">
            <a:avLst/>
          </a:prstGeom>
          <a:noFill/>
          <a:ln>
            <a:noFill/>
          </a:ln>
        </p:spPr>
      </p:pic>
      <p:sp>
        <p:nvSpPr>
          <p:cNvPr id="112" name="Google Shape;112;p23"/>
          <p:cNvSpPr txBox="1"/>
          <p:nvPr/>
        </p:nvSpPr>
        <p:spPr>
          <a:xfrm>
            <a:off x="2281150" y="3556200"/>
            <a:ext cx="4942200" cy="8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Details on setup will be provided later this week</a:t>
            </a:r>
            <a:endParaRPr>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4"/>
          <p:cNvPicPr preferRelativeResize="0"/>
          <p:nvPr/>
        </p:nvPicPr>
        <p:blipFill>
          <a:blip r:embed="rId3">
            <a:alphaModFix/>
          </a:blip>
          <a:stretch>
            <a:fillRect/>
          </a:stretch>
        </p:blipFill>
        <p:spPr>
          <a:xfrm>
            <a:off x="152400" y="285725"/>
            <a:ext cx="8839202" cy="3306881"/>
          </a:xfrm>
          <a:prstGeom prst="rect">
            <a:avLst/>
          </a:prstGeom>
          <a:noFill/>
          <a:ln>
            <a:noFill/>
          </a:ln>
        </p:spPr>
      </p:pic>
      <p:sp>
        <p:nvSpPr>
          <p:cNvPr id="118" name="Google Shape;118;p24"/>
          <p:cNvSpPr txBox="1"/>
          <p:nvPr/>
        </p:nvSpPr>
        <p:spPr>
          <a:xfrm>
            <a:off x="1691125" y="3880425"/>
            <a:ext cx="6525900" cy="831300"/>
          </a:xfrm>
          <a:prstGeom prst="rect">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erriweather"/>
                <a:ea typeface="Merriweather"/>
                <a:cs typeface="Merriweather"/>
                <a:sym typeface="Merriweather"/>
              </a:rPr>
              <a:t>Our class sessions will be recorded for review on demand.  The recordings </a:t>
            </a:r>
            <a:r>
              <a:rPr lang="en" b="1" i="1">
                <a:latin typeface="Merriweather"/>
                <a:ea typeface="Merriweather"/>
                <a:cs typeface="Merriweather"/>
                <a:sym typeface="Merriweather"/>
              </a:rPr>
              <a:t>should</a:t>
            </a:r>
            <a:r>
              <a:rPr lang="en" i="1">
                <a:latin typeface="Merriweather"/>
                <a:ea typeface="Merriweather"/>
                <a:cs typeface="Merriweather"/>
                <a:sym typeface="Merriweather"/>
              </a:rPr>
              <a:t> </a:t>
            </a:r>
            <a:r>
              <a:rPr lang="en">
                <a:latin typeface="Merriweather"/>
                <a:ea typeface="Merriweather"/>
                <a:cs typeface="Merriweather"/>
                <a:sym typeface="Merriweather"/>
              </a:rPr>
              <a:t>be posted automatically after the recorded session has finished processing.  These can be found on QuestromTools.</a:t>
            </a:r>
            <a:endParaRPr>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txBox="1">
            <a:spLocks noGrp="1"/>
          </p:cNvSpPr>
          <p:nvPr>
            <p:ph type="body" idx="2"/>
          </p:nvPr>
        </p:nvSpPr>
        <p:spPr>
          <a:xfrm>
            <a:off x="4770025" y="281625"/>
            <a:ext cx="4242000" cy="4530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majority of the resources will be found in the class repo</a:t>
            </a:r>
            <a:endParaRPr/>
          </a:p>
          <a:p>
            <a:pPr marL="914400" lvl="1" indent="-317500" algn="l" rtl="0">
              <a:spcBef>
                <a:spcPts val="0"/>
              </a:spcBef>
              <a:spcAft>
                <a:spcPts val="0"/>
              </a:spcAft>
              <a:buSzPts val="1400"/>
              <a:buChar char="-"/>
            </a:pPr>
            <a:r>
              <a:rPr lang="en"/>
              <a:t>I will post our lecture notes there, and add content as we go through the semester, so pull changes often!</a:t>
            </a:r>
            <a:endParaRPr/>
          </a:p>
          <a:p>
            <a:pPr marL="914400" lvl="1" indent="-317500" algn="l" rtl="0">
              <a:spcBef>
                <a:spcPts val="0"/>
              </a:spcBef>
              <a:spcAft>
                <a:spcPts val="0"/>
              </a:spcAft>
              <a:buSzPts val="1400"/>
              <a:buChar char="-"/>
            </a:pPr>
            <a:r>
              <a:rPr lang="en"/>
              <a:t>Discussions</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We will build on prior classes and use Google Cloud tools</a:t>
            </a:r>
            <a:endParaRPr/>
          </a:p>
          <a:p>
            <a:pPr marL="914400" lvl="1" indent="-317500" algn="l" rtl="0">
              <a:spcBef>
                <a:spcPts val="0"/>
              </a:spcBef>
              <a:spcAft>
                <a:spcPts val="0"/>
              </a:spcAft>
              <a:buSzPts val="1400"/>
              <a:buChar char="-"/>
            </a:pPr>
            <a:r>
              <a:rPr lang="en"/>
              <a:t>Big Query to query our datasets</a:t>
            </a:r>
            <a:endParaRPr/>
          </a:p>
          <a:p>
            <a:pPr marL="914400" lvl="1" indent="-317500" algn="l" rtl="0">
              <a:spcBef>
                <a:spcPts val="0"/>
              </a:spcBef>
              <a:spcAft>
                <a:spcPts val="0"/>
              </a:spcAft>
              <a:buSzPts val="1400"/>
              <a:buChar char="-"/>
            </a:pPr>
            <a:r>
              <a:rPr lang="en"/>
              <a:t>I encourage you to use this course to continue to practice your cloud skills!</a:t>
            </a:r>
            <a:endParaRPr/>
          </a:p>
          <a:p>
            <a:pPr marL="0" lvl="0" indent="0" algn="l" rtl="0">
              <a:spcBef>
                <a:spcPts val="1600"/>
              </a:spcBef>
              <a:spcAft>
                <a:spcPts val="1600"/>
              </a:spcAft>
              <a:buNone/>
            </a:pPr>
            <a:endParaRPr/>
          </a:p>
        </p:txBody>
      </p:sp>
      <p:pic>
        <p:nvPicPr>
          <p:cNvPr id="124" name="Google Shape;124;p25"/>
          <p:cNvPicPr preferRelativeResize="0"/>
          <p:nvPr/>
        </p:nvPicPr>
        <p:blipFill>
          <a:blip r:embed="rId3">
            <a:alphaModFix/>
          </a:blip>
          <a:stretch>
            <a:fillRect/>
          </a:stretch>
        </p:blipFill>
        <p:spPr>
          <a:xfrm>
            <a:off x="152400" y="152400"/>
            <a:ext cx="4465226" cy="2511689"/>
          </a:xfrm>
          <a:prstGeom prst="rect">
            <a:avLst/>
          </a:prstGeom>
          <a:noFill/>
          <a:ln>
            <a:noFill/>
          </a:ln>
        </p:spPr>
      </p:pic>
      <p:pic>
        <p:nvPicPr>
          <p:cNvPr id="125" name="Google Shape;125;p25"/>
          <p:cNvPicPr preferRelativeResize="0"/>
          <p:nvPr/>
        </p:nvPicPr>
        <p:blipFill>
          <a:blip r:embed="rId4">
            <a:alphaModFix/>
          </a:blip>
          <a:stretch>
            <a:fillRect/>
          </a:stretch>
        </p:blipFill>
        <p:spPr>
          <a:xfrm>
            <a:off x="454850" y="2349314"/>
            <a:ext cx="3860316" cy="217461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2119</Words>
  <Application>Microsoft Office PowerPoint</Application>
  <PresentationFormat>On-screen Show (16:9)</PresentationFormat>
  <Paragraphs>222</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Courier New</vt:lpstr>
      <vt:lpstr>Merriweather</vt:lpstr>
      <vt:lpstr>Roboto</vt:lpstr>
      <vt:lpstr>Simple Light</vt:lpstr>
      <vt:lpstr>Association Rule Mining</vt:lpstr>
      <vt:lpstr>Outline for Today</vt:lpstr>
      <vt:lpstr>About Me</vt:lpstr>
      <vt:lpstr>My  Dog  Bodhi (Most of the time)</vt:lpstr>
      <vt:lpstr>My  Dog  Bodhi (sometimes)</vt:lpstr>
      <vt:lpstr>PowerPoint Presentation</vt:lpstr>
      <vt:lpstr>PowerPoint Presentation</vt:lpstr>
      <vt:lpstr>PowerPoint Presentation</vt:lpstr>
      <vt:lpstr>PowerPoint Presentation</vt:lpstr>
      <vt:lpstr>PowerPoint Presentation</vt:lpstr>
      <vt:lpstr>PowerPoint Presentation</vt:lpstr>
      <vt:lpstr>Composition of the Course</vt:lpstr>
      <vt:lpstr>Course Delivery</vt:lpstr>
      <vt:lpstr>Overview</vt:lpstr>
      <vt:lpstr>PowerPoint Presentation</vt:lpstr>
      <vt:lpstr>Moving Forward</vt:lpstr>
      <vt:lpstr>What we will be covering in BA820</vt:lpstr>
      <vt:lpstr>Market Basket Analysis Overview</vt:lpstr>
      <vt:lpstr>Market Baskets </vt:lpstr>
      <vt:lpstr>Hardware Store Example</vt:lpstr>
      <vt:lpstr>PowerPoint Presentation</vt:lpstr>
      <vt:lpstr>PowerPoint Presentation</vt:lpstr>
      <vt:lpstr>Other Examples?</vt:lpstr>
      <vt:lpstr>The Algorithm</vt:lpstr>
      <vt:lpstr>Terminology</vt:lpstr>
      <vt:lpstr>PowerPoint Presentation</vt:lpstr>
      <vt:lpstr>PowerPoint Presentation</vt:lpstr>
      <vt:lpstr>Market Basket Analysis: Support</vt:lpstr>
      <vt:lpstr>Market Basket Analysis: Confidence</vt:lpstr>
      <vt:lpstr>Market Basket Analysis: Lift</vt:lpstr>
      <vt:lpstr>Calculate the Metrics</vt:lpstr>
      <vt:lpstr>PowerPoint Presentation</vt:lpstr>
      <vt:lpstr>Calculate the Metrics</vt:lpstr>
      <vt:lpstr>Thought Experiment:   Stepping back, as an analyst trying to solve a business problem, how can we combine Support / Confidence / Lift in relationship the rules?</vt:lpstr>
      <vt:lpstr>Does the data support Market Basket Analysis</vt:lpstr>
      <vt:lpstr>Some Parting Notes</vt:lpstr>
      <vt:lpstr>But what does a dataset look like?</vt:lpstr>
      <vt:lpstr>The transactional datasets can vary in how they are stored</vt:lpstr>
      <vt:lpstr>The mlxtend format</vt:lpstr>
      <vt:lpstr>Let’s write some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Association Rule Mining</dc:title>
  <cp:lastModifiedBy>Sinha, Aditya</cp:lastModifiedBy>
  <cp:revision>1</cp:revision>
  <dcterms:modified xsi:type="dcterms:W3CDTF">2021-10-20T17:06:49Z</dcterms:modified>
</cp:coreProperties>
</file>